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8" r:id="rId2"/>
    <p:sldId id="274" r:id="rId3"/>
    <p:sldId id="302" r:id="rId4"/>
    <p:sldId id="309" r:id="rId5"/>
    <p:sldId id="310" r:id="rId6"/>
    <p:sldId id="273" r:id="rId7"/>
    <p:sldId id="276" r:id="rId8"/>
    <p:sldId id="277" r:id="rId9"/>
    <p:sldId id="283" r:id="rId10"/>
    <p:sldId id="308" r:id="rId11"/>
    <p:sldId id="280" r:id="rId12"/>
    <p:sldId id="305" r:id="rId13"/>
    <p:sldId id="306" r:id="rId14"/>
    <p:sldId id="316" r:id="rId15"/>
    <p:sldId id="301" r:id="rId16"/>
    <p:sldId id="319" r:id="rId17"/>
    <p:sldId id="297" r:id="rId18"/>
    <p:sldId id="296" r:id="rId19"/>
    <p:sldId id="315" r:id="rId20"/>
    <p:sldId id="295" r:id="rId21"/>
    <p:sldId id="29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10" autoAdjust="0"/>
    <p:restoredTop sz="94266" autoAdjust="0"/>
  </p:normalViewPr>
  <p:slideViewPr>
    <p:cSldViewPr snapToGrid="0">
      <p:cViewPr varScale="1">
        <p:scale>
          <a:sx n="68" d="100"/>
          <a:sy n="68" d="100"/>
        </p:scale>
        <p:origin x="8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FC2ED5-7BC5-474F-A4FB-55AFFC4C1C48}" type="datetimeFigureOut">
              <a:rPr lang="en-US" smtClean="0"/>
              <a:t>Jul 28 2022 Thu</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E75D2-D30B-44C6-A7A4-EC09626DF091}" type="slidenum">
              <a:rPr lang="en-US" smtClean="0"/>
              <a:t>‹#›</a:t>
            </a:fld>
            <a:endParaRPr lang="en-US"/>
          </a:p>
        </p:txBody>
      </p:sp>
    </p:spTree>
    <p:extLst>
      <p:ext uri="{BB962C8B-B14F-4D97-AF65-F5344CB8AC3E}">
        <p14:creationId xmlns:p14="http://schemas.microsoft.com/office/powerpoint/2010/main" val="352937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5E75D2-D30B-44C6-A7A4-EC09626DF091}" type="slidenum">
              <a:rPr lang="en-US" smtClean="0"/>
              <a:t>8</a:t>
            </a:fld>
            <a:endParaRPr lang="en-US"/>
          </a:p>
        </p:txBody>
      </p:sp>
    </p:spTree>
    <p:extLst>
      <p:ext uri="{BB962C8B-B14F-4D97-AF65-F5344CB8AC3E}">
        <p14:creationId xmlns:p14="http://schemas.microsoft.com/office/powerpoint/2010/main" val="4188755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C57D-0EB7-D404-1A68-687E60E18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138887-6B78-F14A-3611-64346A259C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C929D4-6FC4-CF1B-4155-CA6F73B661B0}"/>
              </a:ext>
            </a:extLst>
          </p:cNvPr>
          <p:cNvSpPr>
            <a:spLocks noGrp="1"/>
          </p:cNvSpPr>
          <p:nvPr>
            <p:ph type="dt" sz="half" idx="10"/>
          </p:nvPr>
        </p:nvSpPr>
        <p:spPr/>
        <p:txBody>
          <a:bodyPr/>
          <a:lstStyle/>
          <a:p>
            <a:fld id="{B35134B4-F60B-46B3-84F3-82F3A4142D1C}" type="datetimeFigureOut">
              <a:rPr lang="en-US" smtClean="0"/>
              <a:t>Jul 28 2022 Thu</a:t>
            </a:fld>
            <a:endParaRPr lang="en-US"/>
          </a:p>
        </p:txBody>
      </p:sp>
      <p:sp>
        <p:nvSpPr>
          <p:cNvPr id="5" name="Footer Placeholder 4">
            <a:extLst>
              <a:ext uri="{FF2B5EF4-FFF2-40B4-BE49-F238E27FC236}">
                <a16:creationId xmlns:a16="http://schemas.microsoft.com/office/drawing/2014/main" id="{3EB8AF96-A1CD-0FAD-C203-988327187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24FD5-5A49-3A1C-E23A-9A58A45105D8}"/>
              </a:ext>
            </a:extLst>
          </p:cNvPr>
          <p:cNvSpPr>
            <a:spLocks noGrp="1"/>
          </p:cNvSpPr>
          <p:nvPr>
            <p:ph type="sldNum" sz="quarter" idx="12"/>
          </p:nvPr>
        </p:nvSpPr>
        <p:spPr/>
        <p:txBody>
          <a:bodyPr/>
          <a:lstStyle/>
          <a:p>
            <a:fld id="{5C0E6EF1-F697-411F-9746-283F18A140CF}" type="slidenum">
              <a:rPr lang="en-US" smtClean="0"/>
              <a:t>‹#›</a:t>
            </a:fld>
            <a:endParaRPr lang="en-US"/>
          </a:p>
        </p:txBody>
      </p:sp>
    </p:spTree>
    <p:extLst>
      <p:ext uri="{BB962C8B-B14F-4D97-AF65-F5344CB8AC3E}">
        <p14:creationId xmlns:p14="http://schemas.microsoft.com/office/powerpoint/2010/main" val="869819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639F-F9E1-F44D-6AE1-FC6592CB43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9CECA0-CE9C-7B54-3E98-F19C69CED9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BE8463-6DCD-1E0C-7897-6713984F3054}"/>
              </a:ext>
            </a:extLst>
          </p:cNvPr>
          <p:cNvSpPr>
            <a:spLocks noGrp="1"/>
          </p:cNvSpPr>
          <p:nvPr>
            <p:ph type="dt" sz="half" idx="10"/>
          </p:nvPr>
        </p:nvSpPr>
        <p:spPr/>
        <p:txBody>
          <a:bodyPr/>
          <a:lstStyle/>
          <a:p>
            <a:fld id="{B35134B4-F60B-46B3-84F3-82F3A4142D1C}" type="datetimeFigureOut">
              <a:rPr lang="en-US" smtClean="0"/>
              <a:t>Jul 28 2022 Thu</a:t>
            </a:fld>
            <a:endParaRPr lang="en-US"/>
          </a:p>
        </p:txBody>
      </p:sp>
      <p:sp>
        <p:nvSpPr>
          <p:cNvPr id="5" name="Footer Placeholder 4">
            <a:extLst>
              <a:ext uri="{FF2B5EF4-FFF2-40B4-BE49-F238E27FC236}">
                <a16:creationId xmlns:a16="http://schemas.microsoft.com/office/drawing/2014/main" id="{530BD43F-76BE-D7A0-ECEC-EB1473FF3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96D0D-8845-82C5-C7FB-5C181125EAD9}"/>
              </a:ext>
            </a:extLst>
          </p:cNvPr>
          <p:cNvSpPr>
            <a:spLocks noGrp="1"/>
          </p:cNvSpPr>
          <p:nvPr>
            <p:ph type="sldNum" sz="quarter" idx="12"/>
          </p:nvPr>
        </p:nvSpPr>
        <p:spPr/>
        <p:txBody>
          <a:bodyPr/>
          <a:lstStyle/>
          <a:p>
            <a:fld id="{5C0E6EF1-F697-411F-9746-283F18A140CF}" type="slidenum">
              <a:rPr lang="en-US" smtClean="0"/>
              <a:t>‹#›</a:t>
            </a:fld>
            <a:endParaRPr lang="en-US"/>
          </a:p>
        </p:txBody>
      </p:sp>
    </p:spTree>
    <p:extLst>
      <p:ext uri="{BB962C8B-B14F-4D97-AF65-F5344CB8AC3E}">
        <p14:creationId xmlns:p14="http://schemas.microsoft.com/office/powerpoint/2010/main" val="709758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00540E-1F38-0B88-B606-1CCFEDED48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437AFC-C1EF-5A7D-C8F9-CD58862703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B3E92-0C20-B0E4-258E-1F1A765EB0CF}"/>
              </a:ext>
            </a:extLst>
          </p:cNvPr>
          <p:cNvSpPr>
            <a:spLocks noGrp="1"/>
          </p:cNvSpPr>
          <p:nvPr>
            <p:ph type="dt" sz="half" idx="10"/>
          </p:nvPr>
        </p:nvSpPr>
        <p:spPr/>
        <p:txBody>
          <a:bodyPr/>
          <a:lstStyle/>
          <a:p>
            <a:fld id="{B35134B4-F60B-46B3-84F3-82F3A4142D1C}" type="datetimeFigureOut">
              <a:rPr lang="en-US" smtClean="0"/>
              <a:t>Jul 28 2022 Thu</a:t>
            </a:fld>
            <a:endParaRPr lang="en-US"/>
          </a:p>
        </p:txBody>
      </p:sp>
      <p:sp>
        <p:nvSpPr>
          <p:cNvPr id="5" name="Footer Placeholder 4">
            <a:extLst>
              <a:ext uri="{FF2B5EF4-FFF2-40B4-BE49-F238E27FC236}">
                <a16:creationId xmlns:a16="http://schemas.microsoft.com/office/drawing/2014/main" id="{9A864E87-002F-D90E-BDBB-4985AB4C6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FF3D9-2DC5-8A2A-C12E-1572A91594F6}"/>
              </a:ext>
            </a:extLst>
          </p:cNvPr>
          <p:cNvSpPr>
            <a:spLocks noGrp="1"/>
          </p:cNvSpPr>
          <p:nvPr>
            <p:ph type="sldNum" sz="quarter" idx="12"/>
          </p:nvPr>
        </p:nvSpPr>
        <p:spPr/>
        <p:txBody>
          <a:bodyPr/>
          <a:lstStyle/>
          <a:p>
            <a:fld id="{5C0E6EF1-F697-411F-9746-283F18A140CF}" type="slidenum">
              <a:rPr lang="en-US" smtClean="0"/>
              <a:t>‹#›</a:t>
            </a:fld>
            <a:endParaRPr lang="en-US"/>
          </a:p>
        </p:txBody>
      </p:sp>
    </p:spTree>
    <p:extLst>
      <p:ext uri="{BB962C8B-B14F-4D97-AF65-F5344CB8AC3E}">
        <p14:creationId xmlns:p14="http://schemas.microsoft.com/office/powerpoint/2010/main" val="96837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F7FF9-0AD0-4261-751B-BE4ABD7D8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F8349-BF65-27D3-CE0C-2615F7C43B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D7C605-5809-1E06-199F-AB295918EE57}"/>
              </a:ext>
            </a:extLst>
          </p:cNvPr>
          <p:cNvSpPr>
            <a:spLocks noGrp="1"/>
          </p:cNvSpPr>
          <p:nvPr>
            <p:ph type="dt" sz="half" idx="10"/>
          </p:nvPr>
        </p:nvSpPr>
        <p:spPr/>
        <p:txBody>
          <a:bodyPr/>
          <a:lstStyle/>
          <a:p>
            <a:fld id="{B35134B4-F60B-46B3-84F3-82F3A4142D1C}" type="datetimeFigureOut">
              <a:rPr lang="en-US" smtClean="0"/>
              <a:t>Jul 28 2022 Thu</a:t>
            </a:fld>
            <a:endParaRPr lang="en-US"/>
          </a:p>
        </p:txBody>
      </p:sp>
      <p:sp>
        <p:nvSpPr>
          <p:cNvPr id="5" name="Footer Placeholder 4">
            <a:extLst>
              <a:ext uri="{FF2B5EF4-FFF2-40B4-BE49-F238E27FC236}">
                <a16:creationId xmlns:a16="http://schemas.microsoft.com/office/drawing/2014/main" id="{87E264E9-6FF6-6F74-92A9-40D01AD86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244CB-5653-402E-697B-81937305EACB}"/>
              </a:ext>
            </a:extLst>
          </p:cNvPr>
          <p:cNvSpPr>
            <a:spLocks noGrp="1"/>
          </p:cNvSpPr>
          <p:nvPr>
            <p:ph type="sldNum" sz="quarter" idx="12"/>
          </p:nvPr>
        </p:nvSpPr>
        <p:spPr/>
        <p:txBody>
          <a:bodyPr/>
          <a:lstStyle/>
          <a:p>
            <a:fld id="{5C0E6EF1-F697-411F-9746-283F18A140CF}" type="slidenum">
              <a:rPr lang="en-US" smtClean="0"/>
              <a:t>‹#›</a:t>
            </a:fld>
            <a:endParaRPr lang="en-US"/>
          </a:p>
        </p:txBody>
      </p:sp>
    </p:spTree>
    <p:extLst>
      <p:ext uri="{BB962C8B-B14F-4D97-AF65-F5344CB8AC3E}">
        <p14:creationId xmlns:p14="http://schemas.microsoft.com/office/powerpoint/2010/main" val="3314500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AE73-3A79-5863-8350-870765A45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75FC6-36EA-A3A2-5EC8-2BFB924638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1113EE-2005-2A5F-3BF8-5A91FB662130}"/>
              </a:ext>
            </a:extLst>
          </p:cNvPr>
          <p:cNvSpPr>
            <a:spLocks noGrp="1"/>
          </p:cNvSpPr>
          <p:nvPr>
            <p:ph type="dt" sz="half" idx="10"/>
          </p:nvPr>
        </p:nvSpPr>
        <p:spPr/>
        <p:txBody>
          <a:bodyPr/>
          <a:lstStyle/>
          <a:p>
            <a:fld id="{B35134B4-F60B-46B3-84F3-82F3A4142D1C}" type="datetimeFigureOut">
              <a:rPr lang="en-US" smtClean="0"/>
              <a:t>Jul 28 2022 Thu</a:t>
            </a:fld>
            <a:endParaRPr lang="en-US"/>
          </a:p>
        </p:txBody>
      </p:sp>
      <p:sp>
        <p:nvSpPr>
          <p:cNvPr id="5" name="Footer Placeholder 4">
            <a:extLst>
              <a:ext uri="{FF2B5EF4-FFF2-40B4-BE49-F238E27FC236}">
                <a16:creationId xmlns:a16="http://schemas.microsoft.com/office/drawing/2014/main" id="{853DA94E-AAAD-F7D5-9E38-CF452CB6C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751F3-7CD5-4320-4705-B8542DFBE4F0}"/>
              </a:ext>
            </a:extLst>
          </p:cNvPr>
          <p:cNvSpPr>
            <a:spLocks noGrp="1"/>
          </p:cNvSpPr>
          <p:nvPr>
            <p:ph type="sldNum" sz="quarter" idx="12"/>
          </p:nvPr>
        </p:nvSpPr>
        <p:spPr/>
        <p:txBody>
          <a:bodyPr/>
          <a:lstStyle/>
          <a:p>
            <a:fld id="{5C0E6EF1-F697-411F-9746-283F18A140CF}" type="slidenum">
              <a:rPr lang="en-US" smtClean="0"/>
              <a:t>‹#›</a:t>
            </a:fld>
            <a:endParaRPr lang="en-US"/>
          </a:p>
        </p:txBody>
      </p:sp>
    </p:spTree>
    <p:extLst>
      <p:ext uri="{BB962C8B-B14F-4D97-AF65-F5344CB8AC3E}">
        <p14:creationId xmlns:p14="http://schemas.microsoft.com/office/powerpoint/2010/main" val="464445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E1CB-F655-BD6A-6891-89F5A431EA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6D935-0BC1-ABBA-C9E4-DDC1E0A16C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A7B919-390B-CC5F-128B-34897339DD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45A4BB-60D1-6365-528B-039C764496E9}"/>
              </a:ext>
            </a:extLst>
          </p:cNvPr>
          <p:cNvSpPr>
            <a:spLocks noGrp="1"/>
          </p:cNvSpPr>
          <p:nvPr>
            <p:ph type="dt" sz="half" idx="10"/>
          </p:nvPr>
        </p:nvSpPr>
        <p:spPr/>
        <p:txBody>
          <a:bodyPr/>
          <a:lstStyle/>
          <a:p>
            <a:fld id="{B35134B4-F60B-46B3-84F3-82F3A4142D1C}" type="datetimeFigureOut">
              <a:rPr lang="en-US" smtClean="0"/>
              <a:t>Jul 28 2022 Thu</a:t>
            </a:fld>
            <a:endParaRPr lang="en-US"/>
          </a:p>
        </p:txBody>
      </p:sp>
      <p:sp>
        <p:nvSpPr>
          <p:cNvPr id="6" name="Footer Placeholder 5">
            <a:extLst>
              <a:ext uri="{FF2B5EF4-FFF2-40B4-BE49-F238E27FC236}">
                <a16:creationId xmlns:a16="http://schemas.microsoft.com/office/drawing/2014/main" id="{F8800095-5A9B-A208-8549-3716A77B38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B02FBD-B9B0-8E2F-8DA0-4AE325171FB2}"/>
              </a:ext>
            </a:extLst>
          </p:cNvPr>
          <p:cNvSpPr>
            <a:spLocks noGrp="1"/>
          </p:cNvSpPr>
          <p:nvPr>
            <p:ph type="sldNum" sz="quarter" idx="12"/>
          </p:nvPr>
        </p:nvSpPr>
        <p:spPr/>
        <p:txBody>
          <a:bodyPr/>
          <a:lstStyle/>
          <a:p>
            <a:fld id="{5C0E6EF1-F697-411F-9746-283F18A140CF}" type="slidenum">
              <a:rPr lang="en-US" smtClean="0"/>
              <a:t>‹#›</a:t>
            </a:fld>
            <a:endParaRPr lang="en-US"/>
          </a:p>
        </p:txBody>
      </p:sp>
    </p:spTree>
    <p:extLst>
      <p:ext uri="{BB962C8B-B14F-4D97-AF65-F5344CB8AC3E}">
        <p14:creationId xmlns:p14="http://schemas.microsoft.com/office/powerpoint/2010/main" val="368187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C012-66C3-5756-53F0-E008FF02A2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33655A-FBD1-03E6-50AA-BAC1E06E31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7A6E91-9757-963A-7B4B-FA531BBD50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1E6CF3-B458-B650-CBDC-C304E23A0C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9249A6-5592-C401-C8AA-F27B20F947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38495D-C4DD-531E-33C0-87ADA2F04A30}"/>
              </a:ext>
            </a:extLst>
          </p:cNvPr>
          <p:cNvSpPr>
            <a:spLocks noGrp="1"/>
          </p:cNvSpPr>
          <p:nvPr>
            <p:ph type="dt" sz="half" idx="10"/>
          </p:nvPr>
        </p:nvSpPr>
        <p:spPr/>
        <p:txBody>
          <a:bodyPr/>
          <a:lstStyle/>
          <a:p>
            <a:fld id="{B35134B4-F60B-46B3-84F3-82F3A4142D1C}" type="datetimeFigureOut">
              <a:rPr lang="en-US" smtClean="0"/>
              <a:t>Jul 28 2022 Thu</a:t>
            </a:fld>
            <a:endParaRPr lang="en-US"/>
          </a:p>
        </p:txBody>
      </p:sp>
      <p:sp>
        <p:nvSpPr>
          <p:cNvPr id="8" name="Footer Placeholder 7">
            <a:extLst>
              <a:ext uri="{FF2B5EF4-FFF2-40B4-BE49-F238E27FC236}">
                <a16:creationId xmlns:a16="http://schemas.microsoft.com/office/drawing/2014/main" id="{3AA20F1C-A245-155A-E13A-A2A85ABEC5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D8F9DD-B76F-794F-E455-1D98F22DBC86}"/>
              </a:ext>
            </a:extLst>
          </p:cNvPr>
          <p:cNvSpPr>
            <a:spLocks noGrp="1"/>
          </p:cNvSpPr>
          <p:nvPr>
            <p:ph type="sldNum" sz="quarter" idx="12"/>
          </p:nvPr>
        </p:nvSpPr>
        <p:spPr/>
        <p:txBody>
          <a:bodyPr/>
          <a:lstStyle/>
          <a:p>
            <a:fld id="{5C0E6EF1-F697-411F-9746-283F18A140CF}" type="slidenum">
              <a:rPr lang="en-US" smtClean="0"/>
              <a:t>‹#›</a:t>
            </a:fld>
            <a:endParaRPr lang="en-US"/>
          </a:p>
        </p:txBody>
      </p:sp>
    </p:spTree>
    <p:extLst>
      <p:ext uri="{BB962C8B-B14F-4D97-AF65-F5344CB8AC3E}">
        <p14:creationId xmlns:p14="http://schemas.microsoft.com/office/powerpoint/2010/main" val="2292860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724F-7337-D89F-EE36-1BA085744A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196BB5-177E-F519-6F34-C29B5EC4C2BE}"/>
              </a:ext>
            </a:extLst>
          </p:cNvPr>
          <p:cNvSpPr>
            <a:spLocks noGrp="1"/>
          </p:cNvSpPr>
          <p:nvPr>
            <p:ph type="dt" sz="half" idx="10"/>
          </p:nvPr>
        </p:nvSpPr>
        <p:spPr/>
        <p:txBody>
          <a:bodyPr/>
          <a:lstStyle/>
          <a:p>
            <a:fld id="{B35134B4-F60B-46B3-84F3-82F3A4142D1C}" type="datetimeFigureOut">
              <a:rPr lang="en-US" smtClean="0"/>
              <a:t>Jul 28 2022 Thu</a:t>
            </a:fld>
            <a:endParaRPr lang="en-US"/>
          </a:p>
        </p:txBody>
      </p:sp>
      <p:sp>
        <p:nvSpPr>
          <p:cNvPr id="4" name="Footer Placeholder 3">
            <a:extLst>
              <a:ext uri="{FF2B5EF4-FFF2-40B4-BE49-F238E27FC236}">
                <a16:creationId xmlns:a16="http://schemas.microsoft.com/office/drawing/2014/main" id="{9CB162E0-8398-EE7E-7E06-4BB1313F8A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531038-22A8-3946-80F8-568235417962}"/>
              </a:ext>
            </a:extLst>
          </p:cNvPr>
          <p:cNvSpPr>
            <a:spLocks noGrp="1"/>
          </p:cNvSpPr>
          <p:nvPr>
            <p:ph type="sldNum" sz="quarter" idx="12"/>
          </p:nvPr>
        </p:nvSpPr>
        <p:spPr/>
        <p:txBody>
          <a:bodyPr/>
          <a:lstStyle/>
          <a:p>
            <a:fld id="{5C0E6EF1-F697-411F-9746-283F18A140CF}" type="slidenum">
              <a:rPr lang="en-US" smtClean="0"/>
              <a:t>‹#›</a:t>
            </a:fld>
            <a:endParaRPr lang="en-US"/>
          </a:p>
        </p:txBody>
      </p:sp>
    </p:spTree>
    <p:extLst>
      <p:ext uri="{BB962C8B-B14F-4D97-AF65-F5344CB8AC3E}">
        <p14:creationId xmlns:p14="http://schemas.microsoft.com/office/powerpoint/2010/main" val="2826229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72C6A8-B2EE-8975-309F-BE2CA3F579D3}"/>
              </a:ext>
            </a:extLst>
          </p:cNvPr>
          <p:cNvSpPr>
            <a:spLocks noGrp="1"/>
          </p:cNvSpPr>
          <p:nvPr>
            <p:ph type="dt" sz="half" idx="10"/>
          </p:nvPr>
        </p:nvSpPr>
        <p:spPr/>
        <p:txBody>
          <a:bodyPr/>
          <a:lstStyle/>
          <a:p>
            <a:fld id="{B35134B4-F60B-46B3-84F3-82F3A4142D1C}" type="datetimeFigureOut">
              <a:rPr lang="en-US" smtClean="0"/>
              <a:t>Jul 28 2022 Thu</a:t>
            </a:fld>
            <a:endParaRPr lang="en-US"/>
          </a:p>
        </p:txBody>
      </p:sp>
      <p:sp>
        <p:nvSpPr>
          <p:cNvPr id="3" name="Footer Placeholder 2">
            <a:extLst>
              <a:ext uri="{FF2B5EF4-FFF2-40B4-BE49-F238E27FC236}">
                <a16:creationId xmlns:a16="http://schemas.microsoft.com/office/drawing/2014/main" id="{8C1BE51B-FE1E-43D2-FCE1-96ABB6E00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C3802C-A200-FC90-6B03-E3AD8FB8E3C7}"/>
              </a:ext>
            </a:extLst>
          </p:cNvPr>
          <p:cNvSpPr>
            <a:spLocks noGrp="1"/>
          </p:cNvSpPr>
          <p:nvPr>
            <p:ph type="sldNum" sz="quarter" idx="12"/>
          </p:nvPr>
        </p:nvSpPr>
        <p:spPr/>
        <p:txBody>
          <a:bodyPr/>
          <a:lstStyle/>
          <a:p>
            <a:fld id="{5C0E6EF1-F697-411F-9746-283F18A140CF}" type="slidenum">
              <a:rPr lang="en-US" smtClean="0"/>
              <a:t>‹#›</a:t>
            </a:fld>
            <a:endParaRPr lang="en-US"/>
          </a:p>
        </p:txBody>
      </p:sp>
    </p:spTree>
    <p:extLst>
      <p:ext uri="{BB962C8B-B14F-4D97-AF65-F5344CB8AC3E}">
        <p14:creationId xmlns:p14="http://schemas.microsoft.com/office/powerpoint/2010/main" val="2481832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1FE8-2947-A0DC-EFFD-F3D3C27EC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196DBD-89EF-DA74-F78D-A09E7BFA9F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A7CFF0-FAF4-0011-B69D-0FE0BFF7E2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3DBF17-2959-A115-ACF0-071B61EE68BA}"/>
              </a:ext>
            </a:extLst>
          </p:cNvPr>
          <p:cNvSpPr>
            <a:spLocks noGrp="1"/>
          </p:cNvSpPr>
          <p:nvPr>
            <p:ph type="dt" sz="half" idx="10"/>
          </p:nvPr>
        </p:nvSpPr>
        <p:spPr/>
        <p:txBody>
          <a:bodyPr/>
          <a:lstStyle/>
          <a:p>
            <a:fld id="{B35134B4-F60B-46B3-84F3-82F3A4142D1C}" type="datetimeFigureOut">
              <a:rPr lang="en-US" smtClean="0"/>
              <a:t>Jul 28 2022 Thu</a:t>
            </a:fld>
            <a:endParaRPr lang="en-US"/>
          </a:p>
        </p:txBody>
      </p:sp>
      <p:sp>
        <p:nvSpPr>
          <p:cNvPr id="6" name="Footer Placeholder 5">
            <a:extLst>
              <a:ext uri="{FF2B5EF4-FFF2-40B4-BE49-F238E27FC236}">
                <a16:creationId xmlns:a16="http://schemas.microsoft.com/office/drawing/2014/main" id="{541F35BB-8946-66B2-B906-325ABB130C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B85643-3094-3729-22F8-4ED344DB6D03}"/>
              </a:ext>
            </a:extLst>
          </p:cNvPr>
          <p:cNvSpPr>
            <a:spLocks noGrp="1"/>
          </p:cNvSpPr>
          <p:nvPr>
            <p:ph type="sldNum" sz="quarter" idx="12"/>
          </p:nvPr>
        </p:nvSpPr>
        <p:spPr/>
        <p:txBody>
          <a:bodyPr/>
          <a:lstStyle/>
          <a:p>
            <a:fld id="{5C0E6EF1-F697-411F-9746-283F18A140CF}" type="slidenum">
              <a:rPr lang="en-US" smtClean="0"/>
              <a:t>‹#›</a:t>
            </a:fld>
            <a:endParaRPr lang="en-US"/>
          </a:p>
        </p:txBody>
      </p:sp>
    </p:spTree>
    <p:extLst>
      <p:ext uri="{BB962C8B-B14F-4D97-AF65-F5344CB8AC3E}">
        <p14:creationId xmlns:p14="http://schemas.microsoft.com/office/powerpoint/2010/main" val="1668331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82B2-A7F4-59F7-34F2-AAA0FF1C0E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75DBDF-908E-C0FA-1E16-762DAA2486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2360B1-98AE-48B9-6191-93EEAFE68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C1B838-1244-2674-2620-8AB8D46FD277}"/>
              </a:ext>
            </a:extLst>
          </p:cNvPr>
          <p:cNvSpPr>
            <a:spLocks noGrp="1"/>
          </p:cNvSpPr>
          <p:nvPr>
            <p:ph type="dt" sz="half" idx="10"/>
          </p:nvPr>
        </p:nvSpPr>
        <p:spPr/>
        <p:txBody>
          <a:bodyPr/>
          <a:lstStyle/>
          <a:p>
            <a:fld id="{B35134B4-F60B-46B3-84F3-82F3A4142D1C}" type="datetimeFigureOut">
              <a:rPr lang="en-US" smtClean="0"/>
              <a:t>Jul 28 2022 Thu</a:t>
            </a:fld>
            <a:endParaRPr lang="en-US"/>
          </a:p>
        </p:txBody>
      </p:sp>
      <p:sp>
        <p:nvSpPr>
          <p:cNvPr id="6" name="Footer Placeholder 5">
            <a:extLst>
              <a:ext uri="{FF2B5EF4-FFF2-40B4-BE49-F238E27FC236}">
                <a16:creationId xmlns:a16="http://schemas.microsoft.com/office/drawing/2014/main" id="{E287BEBB-235D-1ED8-61B9-DAEC676F7B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95D1A2-FB1B-6F4F-5B3B-C61EB9DD75DB}"/>
              </a:ext>
            </a:extLst>
          </p:cNvPr>
          <p:cNvSpPr>
            <a:spLocks noGrp="1"/>
          </p:cNvSpPr>
          <p:nvPr>
            <p:ph type="sldNum" sz="quarter" idx="12"/>
          </p:nvPr>
        </p:nvSpPr>
        <p:spPr/>
        <p:txBody>
          <a:bodyPr/>
          <a:lstStyle/>
          <a:p>
            <a:fld id="{5C0E6EF1-F697-411F-9746-283F18A140CF}" type="slidenum">
              <a:rPr lang="en-US" smtClean="0"/>
              <a:t>‹#›</a:t>
            </a:fld>
            <a:endParaRPr lang="en-US"/>
          </a:p>
        </p:txBody>
      </p:sp>
    </p:spTree>
    <p:extLst>
      <p:ext uri="{BB962C8B-B14F-4D97-AF65-F5344CB8AC3E}">
        <p14:creationId xmlns:p14="http://schemas.microsoft.com/office/powerpoint/2010/main" val="329611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F367E-8FC4-244C-5DB2-A54208CC9A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9F33F4-9F63-EFF9-CA69-3BF9DCC93F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294EB-F433-4743-5DCE-D16FD09E28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134B4-F60B-46B3-84F3-82F3A4142D1C}" type="datetimeFigureOut">
              <a:rPr lang="en-US" smtClean="0"/>
              <a:t>Jul 28 2022 Thu</a:t>
            </a:fld>
            <a:endParaRPr lang="en-US"/>
          </a:p>
        </p:txBody>
      </p:sp>
      <p:sp>
        <p:nvSpPr>
          <p:cNvPr id="5" name="Footer Placeholder 4">
            <a:extLst>
              <a:ext uri="{FF2B5EF4-FFF2-40B4-BE49-F238E27FC236}">
                <a16:creationId xmlns:a16="http://schemas.microsoft.com/office/drawing/2014/main" id="{89629CD2-0679-0B10-5AB9-90FDEC064E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595231-32B7-FD5D-9912-798B9C0E2E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E6EF1-F697-411F-9746-283F18A140CF}" type="slidenum">
              <a:rPr lang="en-US" smtClean="0"/>
              <a:t>‹#›</a:t>
            </a:fld>
            <a:endParaRPr lang="en-US"/>
          </a:p>
        </p:txBody>
      </p:sp>
    </p:spTree>
    <p:extLst>
      <p:ext uri="{BB962C8B-B14F-4D97-AF65-F5344CB8AC3E}">
        <p14:creationId xmlns:p14="http://schemas.microsoft.com/office/powerpoint/2010/main" val="3186139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UAy6PI5UtSU" TargetMode="External"/><Relationship Id="rId7" Type="http://schemas.openxmlformats.org/officeDocument/2006/relationships/hyperlink" Target="https://github.com/FakeNewsDetection/FakeBuster" TargetMode="External"/><Relationship Id="rId2" Type="http://schemas.openxmlformats.org/officeDocument/2006/relationships/hyperlink" Target="https://www.uvic.ca/ecs/ece/isot/assets/docs/ISOT_Fake_News_Dataset_ReadMe.pdf?utm_medium=redirect&amp;utm_source=/engineering/ece/isot/assets/docs/ISOT_Fake_News_Dataset_ReadMe.pdf&amp;utm_campaign=redirect-usage" TargetMode="External"/><Relationship Id="rId1" Type="http://schemas.openxmlformats.org/officeDocument/2006/relationships/slideLayout" Target="../slideLayouts/slideLayout2.xml"/><Relationship Id="rId6" Type="http://schemas.openxmlformats.org/officeDocument/2006/relationships/hyperlink" Target="https://www.youtube.com/watch?v=HHAilAC3cXw" TargetMode="External"/><Relationship Id="rId5" Type="http://schemas.openxmlformats.org/officeDocument/2006/relationships/hyperlink" Target="https://www.kaggle.com/c/fake-news" TargetMode="External"/><Relationship Id="rId4" Type="http://schemas.openxmlformats.org/officeDocument/2006/relationships/hyperlink" Target="https://www.youtube.com/watch?v=cSKGa_7XJk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B2CAF370-06D6-D61C-E234-D92EEE71D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919"/>
            <a:ext cx="12190445" cy="6858000"/>
          </a:xfrm>
          <a:prstGeom prst="rect">
            <a:avLst/>
          </a:prstGeom>
        </p:spPr>
      </p:pic>
      <p:sp>
        <p:nvSpPr>
          <p:cNvPr id="11" name="TextBox 10">
            <a:extLst>
              <a:ext uri="{FF2B5EF4-FFF2-40B4-BE49-F238E27FC236}">
                <a16:creationId xmlns:a16="http://schemas.microsoft.com/office/drawing/2014/main" id="{29EC22D4-60DA-739E-4684-C25388F77C34}"/>
              </a:ext>
            </a:extLst>
          </p:cNvPr>
          <p:cNvSpPr txBox="1"/>
          <p:nvPr/>
        </p:nvSpPr>
        <p:spPr>
          <a:xfrm>
            <a:off x="0" y="769491"/>
            <a:ext cx="12192000" cy="1015663"/>
          </a:xfrm>
          <a:prstGeom prst="rect">
            <a:avLst/>
          </a:prstGeom>
          <a:noFill/>
        </p:spPr>
        <p:txBody>
          <a:bodyPr wrap="square">
            <a:spAutoFit/>
          </a:bodyPr>
          <a:lstStyle/>
          <a:p>
            <a:pPr algn="ctr"/>
            <a:r>
              <a:rPr lang="en-AU" sz="6000" b="1" dirty="0">
                <a:solidFill>
                  <a:schemeClr val="bg1"/>
                </a:solidFill>
              </a:rPr>
              <a:t>Fake News Detection System</a:t>
            </a:r>
          </a:p>
        </p:txBody>
      </p:sp>
      <p:sp>
        <p:nvSpPr>
          <p:cNvPr id="13" name="TextBox 12">
            <a:extLst>
              <a:ext uri="{FF2B5EF4-FFF2-40B4-BE49-F238E27FC236}">
                <a16:creationId xmlns:a16="http://schemas.microsoft.com/office/drawing/2014/main" id="{ABC2C6EE-F71A-AA2B-DA30-642930777665}"/>
              </a:ext>
            </a:extLst>
          </p:cNvPr>
          <p:cNvSpPr txBox="1"/>
          <p:nvPr/>
        </p:nvSpPr>
        <p:spPr>
          <a:xfrm>
            <a:off x="1588536" y="4121960"/>
            <a:ext cx="9013372" cy="2862322"/>
          </a:xfrm>
          <a:prstGeom prst="rect">
            <a:avLst/>
          </a:prstGeom>
          <a:noFill/>
        </p:spPr>
        <p:txBody>
          <a:bodyPr wrap="square">
            <a:spAutoFit/>
          </a:bodyPr>
          <a:lstStyle/>
          <a:p>
            <a:pPr algn="ctr"/>
            <a:r>
              <a:rPr lang="en-AU" sz="3600" i="1" dirty="0">
                <a:solidFill>
                  <a:schemeClr val="bg1"/>
                </a:solidFill>
              </a:rPr>
              <a:t>Group 9</a:t>
            </a:r>
          </a:p>
          <a:p>
            <a:pPr algn="ctr"/>
            <a:r>
              <a:rPr lang="en-AU" sz="3600" i="1" dirty="0">
                <a:solidFill>
                  <a:schemeClr val="bg1"/>
                </a:solidFill>
              </a:rPr>
              <a:t>Anudeep </a:t>
            </a:r>
            <a:r>
              <a:rPr lang="en-AU" sz="3600" i="1" dirty="0" err="1">
                <a:solidFill>
                  <a:schemeClr val="bg1"/>
                </a:solidFill>
              </a:rPr>
              <a:t>S.Nerwal</a:t>
            </a:r>
            <a:r>
              <a:rPr lang="en-AU" sz="3600" i="1" dirty="0">
                <a:solidFill>
                  <a:schemeClr val="bg1"/>
                </a:solidFill>
              </a:rPr>
              <a:t> – W0785695</a:t>
            </a:r>
          </a:p>
          <a:p>
            <a:pPr algn="ctr"/>
            <a:r>
              <a:rPr lang="en-AU" sz="3600" i="1" dirty="0" err="1">
                <a:solidFill>
                  <a:schemeClr val="bg1"/>
                </a:solidFill>
              </a:rPr>
              <a:t>Pushwinderjit</a:t>
            </a:r>
            <a:r>
              <a:rPr lang="en-AU" sz="3600" i="1" dirty="0">
                <a:solidFill>
                  <a:schemeClr val="bg1"/>
                </a:solidFill>
              </a:rPr>
              <a:t> </a:t>
            </a:r>
            <a:r>
              <a:rPr lang="en-AU" sz="3600" i="1" dirty="0" err="1">
                <a:solidFill>
                  <a:schemeClr val="bg1"/>
                </a:solidFill>
              </a:rPr>
              <a:t>S.Mandahar</a:t>
            </a:r>
            <a:r>
              <a:rPr lang="en-AU" sz="3600" i="1" dirty="0">
                <a:solidFill>
                  <a:schemeClr val="bg1"/>
                </a:solidFill>
              </a:rPr>
              <a:t> – W0780371</a:t>
            </a:r>
          </a:p>
          <a:p>
            <a:pPr algn="ctr"/>
            <a:r>
              <a:rPr lang="en-AU" sz="3600" i="1" dirty="0">
                <a:solidFill>
                  <a:schemeClr val="bg1"/>
                </a:solidFill>
              </a:rPr>
              <a:t>Manjot Gill – W0770110</a:t>
            </a:r>
          </a:p>
          <a:p>
            <a:pPr algn="ctr"/>
            <a:endParaRPr lang="en-AU" sz="3600" dirty="0">
              <a:solidFill>
                <a:schemeClr val="bg1"/>
              </a:solidFill>
            </a:endParaRPr>
          </a:p>
        </p:txBody>
      </p:sp>
    </p:spTree>
    <p:extLst>
      <p:ext uri="{BB962C8B-B14F-4D97-AF65-F5344CB8AC3E}">
        <p14:creationId xmlns:p14="http://schemas.microsoft.com/office/powerpoint/2010/main" val="3369596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DC7B-862F-BEDC-F8C9-874CFB4D22C6}"/>
              </a:ext>
            </a:extLst>
          </p:cNvPr>
          <p:cNvSpPr>
            <a:spLocks noGrp="1"/>
          </p:cNvSpPr>
          <p:nvPr>
            <p:ph type="title"/>
          </p:nvPr>
        </p:nvSpPr>
        <p:spPr>
          <a:xfrm>
            <a:off x="0" y="70240"/>
            <a:ext cx="12192000" cy="802493"/>
          </a:xfrm>
        </p:spPr>
        <p:txBody>
          <a:bodyPr/>
          <a:lstStyle/>
          <a:p>
            <a:pPr algn="ctr"/>
            <a:r>
              <a:rPr lang="en-US" sz="4400" b="1" dirty="0"/>
              <a:t>Graphical Representation of Data </a:t>
            </a:r>
            <a:endParaRPr lang="en-IN" dirty="0"/>
          </a:p>
        </p:txBody>
      </p:sp>
      <p:pic>
        <p:nvPicPr>
          <p:cNvPr id="4" name="Picture 2">
            <a:extLst>
              <a:ext uri="{FF2B5EF4-FFF2-40B4-BE49-F238E27FC236}">
                <a16:creationId xmlns:a16="http://schemas.microsoft.com/office/drawing/2014/main" id="{A1E7E746-A4A6-3301-F148-C30A6277BF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0735" y="878626"/>
            <a:ext cx="10310529" cy="51007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2D165A-0D62-F26B-6E74-8E89E3AC3B63}"/>
              </a:ext>
            </a:extLst>
          </p:cNvPr>
          <p:cNvSpPr txBox="1"/>
          <p:nvPr/>
        </p:nvSpPr>
        <p:spPr>
          <a:xfrm>
            <a:off x="168812" y="5979373"/>
            <a:ext cx="12192001" cy="445635"/>
          </a:xfrm>
          <a:prstGeom prst="rect">
            <a:avLst/>
          </a:prstGeom>
          <a:noFill/>
        </p:spPr>
        <p:txBody>
          <a:bodyPr wrap="square">
            <a:spAutoFit/>
          </a:bodyPr>
          <a:lstStyle/>
          <a:p>
            <a:pPr algn="ctr">
              <a:lnSpc>
                <a:spcPct val="80000"/>
              </a:lnSpc>
            </a:pPr>
            <a:r>
              <a:rPr lang="en-US" sz="2800" dirty="0">
                <a:solidFill>
                  <a:srgbClr val="0070C0"/>
                </a:solidFill>
              </a:rPr>
              <a:t>ISOT Dataset distribution by monthly basis collected for three years</a:t>
            </a:r>
          </a:p>
        </p:txBody>
      </p:sp>
    </p:spTree>
    <p:extLst>
      <p:ext uri="{BB962C8B-B14F-4D97-AF65-F5344CB8AC3E}">
        <p14:creationId xmlns:p14="http://schemas.microsoft.com/office/powerpoint/2010/main" val="352526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4B8228-82A2-1A82-B8AA-1D1174C72FE7}"/>
              </a:ext>
            </a:extLst>
          </p:cNvPr>
          <p:cNvSpPr>
            <a:spLocks noGrp="1"/>
          </p:cNvSpPr>
          <p:nvPr>
            <p:ph type="title"/>
          </p:nvPr>
        </p:nvSpPr>
        <p:spPr>
          <a:xfrm>
            <a:off x="6096000" y="272259"/>
            <a:ext cx="5452533" cy="1135737"/>
          </a:xfrm>
        </p:spPr>
        <p:txBody>
          <a:bodyPr vert="horz" lIns="91440" tIns="45720" rIns="91440" bIns="45720" rtlCol="0" anchor="ctr">
            <a:normAutofit/>
          </a:bodyPr>
          <a:lstStyle/>
          <a:p>
            <a:r>
              <a:rPr lang="en-US" sz="3600" b="1" kern="1200" dirty="0">
                <a:solidFill>
                  <a:schemeClr val="tx1"/>
                </a:solidFill>
                <a:latin typeface="+mj-lt"/>
                <a:ea typeface="+mj-ea"/>
                <a:cs typeface="+mj-cs"/>
              </a:rPr>
              <a:t>Data Preprocessing Method</a:t>
            </a:r>
          </a:p>
        </p:txBody>
      </p:sp>
      <p:pic>
        <p:nvPicPr>
          <p:cNvPr id="21" name="Shape 100" descr="Diagram&#10;&#10;Description automatically generated">
            <a:extLst>
              <a:ext uri="{FF2B5EF4-FFF2-40B4-BE49-F238E27FC236}">
                <a16:creationId xmlns:a16="http://schemas.microsoft.com/office/drawing/2014/main" id="{A1D69108-480A-E8E1-E9E0-6F41D8CA0A6A}"/>
              </a:ext>
            </a:extLst>
          </p:cNvPr>
          <p:cNvPicPr preferRelativeResize="0"/>
          <p:nvPr/>
        </p:nvPicPr>
        <p:blipFill>
          <a:blip r:embed="rId2"/>
          <a:stretch>
            <a:fillRect/>
          </a:stretch>
        </p:blipFill>
        <p:spPr>
          <a:xfrm>
            <a:off x="298250" y="680346"/>
            <a:ext cx="5452532" cy="5357598"/>
          </a:xfrm>
          <a:prstGeom prst="rect">
            <a:avLst/>
          </a:prstGeom>
          <a:noFill/>
        </p:spPr>
      </p:pic>
      <p:grpSp>
        <p:nvGrpSpPr>
          <p:cNvPr id="53" name="Group 52">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54" name="Isosceles Triangle 53">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BC45F76A-8AC0-D969-D9D4-76CDF780D1CD}"/>
              </a:ext>
            </a:extLst>
          </p:cNvPr>
          <p:cNvSpPr txBox="1"/>
          <p:nvPr/>
        </p:nvSpPr>
        <p:spPr>
          <a:xfrm>
            <a:off x="5750782" y="1782981"/>
            <a:ext cx="5797750" cy="48027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All the pre-processing steps have been executed by using these techniques:</a:t>
            </a:r>
          </a:p>
          <a:p>
            <a:pPr indent="-228600">
              <a:lnSpc>
                <a:spcPct val="90000"/>
              </a:lnSpc>
              <a:spcAft>
                <a:spcPts val="600"/>
              </a:spcAft>
              <a:buFont typeface="Arial" panose="020B0604020202020204" pitchFamily="34" charset="0"/>
              <a:buChar char="•"/>
            </a:pPr>
            <a:endParaRPr lang="en-US" sz="2000" dirty="0"/>
          </a:p>
          <a:p>
            <a:pPr lvl="1">
              <a:lnSpc>
                <a:spcPct val="90000"/>
              </a:lnSpc>
              <a:spcAft>
                <a:spcPts val="600"/>
              </a:spcAft>
            </a:pPr>
            <a:r>
              <a:rPr lang="en-US" sz="2000" dirty="0"/>
              <a:t>1. NLTK</a:t>
            </a:r>
          </a:p>
          <a:p>
            <a:pPr lvl="1">
              <a:lnSpc>
                <a:spcPct val="90000"/>
              </a:lnSpc>
              <a:spcAft>
                <a:spcPts val="600"/>
              </a:spcAft>
            </a:pPr>
            <a:r>
              <a:rPr lang="en-US" sz="2000" dirty="0"/>
              <a:t>2. Wordnet</a:t>
            </a:r>
          </a:p>
          <a:p>
            <a:pPr lvl="1">
              <a:lnSpc>
                <a:spcPct val="90000"/>
              </a:lnSpc>
              <a:spcAft>
                <a:spcPts val="600"/>
              </a:spcAft>
            </a:pPr>
            <a:r>
              <a:rPr lang="en-US" sz="2000" dirty="0"/>
              <a:t>3.Bag of Words</a:t>
            </a:r>
          </a:p>
          <a:p>
            <a:pPr lvl="1">
              <a:lnSpc>
                <a:spcPct val="90000"/>
              </a:lnSpc>
              <a:spcAft>
                <a:spcPts val="600"/>
              </a:spcAft>
            </a:pPr>
            <a:r>
              <a:rPr lang="en-US" sz="2000" dirty="0"/>
              <a:t>4. Stop words</a:t>
            </a:r>
          </a:p>
          <a:p>
            <a:pPr lvl="1">
              <a:lnSpc>
                <a:spcPct val="90000"/>
              </a:lnSpc>
              <a:spcAft>
                <a:spcPts val="600"/>
              </a:spcAft>
            </a:pPr>
            <a:r>
              <a:rPr lang="en-US" sz="2000" dirty="0"/>
              <a:t>5.Tokenization</a:t>
            </a:r>
          </a:p>
          <a:p>
            <a:pPr lvl="1">
              <a:lnSpc>
                <a:spcPct val="90000"/>
              </a:lnSpc>
              <a:spcAft>
                <a:spcPts val="600"/>
              </a:spcAft>
            </a:pPr>
            <a:r>
              <a:rPr lang="en-US" sz="2000" dirty="0"/>
              <a:t>6. OMW </a:t>
            </a:r>
          </a:p>
          <a:p>
            <a:pPr lvl="1">
              <a:lnSpc>
                <a:spcPct val="90000"/>
              </a:lnSpc>
              <a:spcAft>
                <a:spcPts val="600"/>
              </a:spcAft>
            </a:pPr>
            <a:r>
              <a:rPr lang="en-US" sz="2000" dirty="0"/>
              <a:t> </a:t>
            </a:r>
          </a:p>
          <a:p>
            <a:pPr indent="-228600">
              <a:lnSpc>
                <a:spcPct val="90000"/>
              </a:lnSpc>
              <a:spcAft>
                <a:spcPts val="600"/>
              </a:spcAft>
              <a:buFont typeface="Arial" panose="020B0604020202020204" pitchFamily="34" charset="0"/>
              <a:buChar char="•"/>
            </a:pPr>
            <a:r>
              <a:rPr lang="en-US" sz="2000" dirty="0"/>
              <a:t>Apart from that, we used Contractions to filter all the unused text from the string of data so that model can understand the variable. </a:t>
            </a:r>
          </a:p>
        </p:txBody>
      </p:sp>
      <p:grpSp>
        <p:nvGrpSpPr>
          <p:cNvPr id="57" name="Group 56">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58" name="Isosceles Triangle 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1763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B153-D8AD-CBE6-3606-3933F2DAD862}"/>
              </a:ext>
            </a:extLst>
          </p:cNvPr>
          <p:cNvSpPr>
            <a:spLocks noGrp="1"/>
          </p:cNvSpPr>
          <p:nvPr>
            <p:ph type="title"/>
          </p:nvPr>
        </p:nvSpPr>
        <p:spPr/>
        <p:txBody>
          <a:bodyPr>
            <a:normAutofit/>
          </a:bodyPr>
          <a:lstStyle/>
          <a:p>
            <a:r>
              <a:rPr lang="en-US" sz="4400" b="1" dirty="0"/>
              <a:t>Exploratory Data Analysis Visualization </a:t>
            </a:r>
            <a:br>
              <a:rPr lang="en-US" sz="4400" b="1" dirty="0"/>
            </a:br>
            <a:endParaRPr lang="en-US" dirty="0"/>
          </a:p>
        </p:txBody>
      </p:sp>
      <p:sp>
        <p:nvSpPr>
          <p:cNvPr id="3" name="Content Placeholder 2">
            <a:extLst>
              <a:ext uri="{FF2B5EF4-FFF2-40B4-BE49-F238E27FC236}">
                <a16:creationId xmlns:a16="http://schemas.microsoft.com/office/drawing/2014/main" id="{4BBE5ADE-A8DE-9D89-16FB-18C9E94AE132}"/>
              </a:ext>
            </a:extLst>
          </p:cNvPr>
          <p:cNvSpPr>
            <a:spLocks noGrp="1"/>
          </p:cNvSpPr>
          <p:nvPr>
            <p:ph idx="1"/>
          </p:nvPr>
        </p:nvSpPr>
        <p:spPr>
          <a:xfrm>
            <a:off x="351052" y="1027906"/>
            <a:ext cx="10515600" cy="304833"/>
          </a:xfrm>
        </p:spPr>
        <p:txBody>
          <a:bodyPr>
            <a:noAutofit/>
          </a:bodyPr>
          <a:lstStyle/>
          <a:p>
            <a:pPr marL="0" indent="0">
              <a:buNone/>
            </a:pPr>
            <a:r>
              <a:rPr lang="en-IN" sz="1600" dirty="0">
                <a:latin typeface="Calibri" panose="020F0502020204030204" pitchFamily="34" charset="0"/>
                <a:cs typeface="Times New Roman" panose="02020603050405020304" pitchFamily="18" charset="0"/>
              </a:rPr>
              <a:t>The following graph shows the word cloud of real news articles</a:t>
            </a:r>
            <a:br>
              <a:rPr lang="en-US" sz="1600" dirty="0">
                <a:latin typeface="Calibri" panose="020F0502020204030204" pitchFamily="34" charset="0"/>
                <a:cs typeface="Times New Roman" panose="02020603050405020304" pitchFamily="18" charset="0"/>
              </a:rPr>
            </a:br>
            <a:endParaRPr lang="en-US" sz="1600" dirty="0"/>
          </a:p>
        </p:txBody>
      </p:sp>
      <p:pic>
        <p:nvPicPr>
          <p:cNvPr id="5" name="Picture 4" descr="A picture containing text, newspaper&#10;&#10;Description automatically generated">
            <a:extLst>
              <a:ext uri="{FF2B5EF4-FFF2-40B4-BE49-F238E27FC236}">
                <a16:creationId xmlns:a16="http://schemas.microsoft.com/office/drawing/2014/main" id="{CFECD1DE-8ED7-586D-C8DD-572AA6CB8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52" y="1332739"/>
            <a:ext cx="11606486" cy="5272042"/>
          </a:xfrm>
          <a:prstGeom prst="rect">
            <a:avLst/>
          </a:prstGeom>
        </p:spPr>
      </p:pic>
    </p:spTree>
    <p:extLst>
      <p:ext uri="{BB962C8B-B14F-4D97-AF65-F5344CB8AC3E}">
        <p14:creationId xmlns:p14="http://schemas.microsoft.com/office/powerpoint/2010/main" val="1878238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BBBC-ADE9-8E7A-A976-61708BED656B}"/>
              </a:ext>
            </a:extLst>
          </p:cNvPr>
          <p:cNvSpPr>
            <a:spLocks noGrp="1"/>
          </p:cNvSpPr>
          <p:nvPr>
            <p:ph type="title"/>
          </p:nvPr>
        </p:nvSpPr>
        <p:spPr/>
        <p:txBody>
          <a:bodyPr/>
          <a:lstStyle/>
          <a:p>
            <a:r>
              <a:rPr lang="en-US" sz="4400" b="1" dirty="0"/>
              <a:t>Exploratory Data Analysis Visualization </a:t>
            </a:r>
            <a:br>
              <a:rPr lang="en-US" sz="4400" b="1" dirty="0"/>
            </a:br>
            <a:endParaRPr lang="en-US" dirty="0"/>
          </a:p>
        </p:txBody>
      </p:sp>
      <p:sp>
        <p:nvSpPr>
          <p:cNvPr id="3" name="Content Placeholder 2">
            <a:extLst>
              <a:ext uri="{FF2B5EF4-FFF2-40B4-BE49-F238E27FC236}">
                <a16:creationId xmlns:a16="http://schemas.microsoft.com/office/drawing/2014/main" id="{E04BE39C-011C-E727-7617-220248F0E1DD}"/>
              </a:ext>
            </a:extLst>
          </p:cNvPr>
          <p:cNvSpPr>
            <a:spLocks noGrp="1"/>
          </p:cNvSpPr>
          <p:nvPr>
            <p:ph idx="1"/>
          </p:nvPr>
        </p:nvSpPr>
        <p:spPr>
          <a:xfrm>
            <a:off x="246718" y="1027906"/>
            <a:ext cx="10515600" cy="493369"/>
          </a:xfrm>
        </p:spPr>
        <p:txBody>
          <a:bodyPr>
            <a:normAutofit fontScale="62500" lnSpcReduction="20000"/>
          </a:bodyPr>
          <a:lstStyle/>
          <a:p>
            <a:pPr marL="0" indent="0">
              <a:buNone/>
            </a:pPr>
            <a:r>
              <a:rPr lang="en-IN" sz="2800" dirty="0">
                <a:latin typeface="Calibri" panose="020F0502020204030204" pitchFamily="34" charset="0"/>
                <a:cs typeface="Times New Roman" panose="02020603050405020304" pitchFamily="18" charset="0"/>
              </a:rPr>
              <a:t>The following graph shows the word cloud of fake news articles</a:t>
            </a:r>
            <a:br>
              <a:rPr lang="en-US" sz="2800" dirty="0">
                <a:latin typeface="Calibri" panose="020F0502020204030204" pitchFamily="34" charset="0"/>
                <a:cs typeface="Times New Roman" panose="02020603050405020304" pitchFamily="18" charset="0"/>
              </a:rPr>
            </a:br>
            <a:endParaRPr lang="en-US" sz="2800" dirty="0"/>
          </a:p>
          <a:p>
            <a:endParaRPr lang="en-US" dirty="0"/>
          </a:p>
        </p:txBody>
      </p:sp>
      <p:pic>
        <p:nvPicPr>
          <p:cNvPr id="5" name="Picture 4" descr="Text&#10;&#10;Description automatically generated">
            <a:extLst>
              <a:ext uri="{FF2B5EF4-FFF2-40B4-BE49-F238E27FC236}">
                <a16:creationId xmlns:a16="http://schemas.microsoft.com/office/drawing/2014/main" id="{066A11A0-9F33-4A44-3B0B-35D53FA9E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18" y="1274590"/>
            <a:ext cx="11698564" cy="5407564"/>
          </a:xfrm>
          <a:prstGeom prst="rect">
            <a:avLst/>
          </a:prstGeom>
        </p:spPr>
      </p:pic>
    </p:spTree>
    <p:extLst>
      <p:ext uri="{BB962C8B-B14F-4D97-AF65-F5344CB8AC3E}">
        <p14:creationId xmlns:p14="http://schemas.microsoft.com/office/powerpoint/2010/main" val="128475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4B8228-82A2-1A82-B8AA-1D1174C72FE7}"/>
              </a:ext>
            </a:extLst>
          </p:cNvPr>
          <p:cNvSpPr>
            <a:spLocks noGrp="1"/>
          </p:cNvSpPr>
          <p:nvPr>
            <p:ph type="title"/>
          </p:nvPr>
        </p:nvSpPr>
        <p:spPr>
          <a:xfrm>
            <a:off x="0" y="8501"/>
            <a:ext cx="12191999" cy="1061114"/>
          </a:xfrm>
        </p:spPr>
        <p:txBody>
          <a:bodyPr vert="horz" lIns="91440" tIns="45720" rIns="91440" bIns="45720" rtlCol="0" anchor="ctr">
            <a:normAutofit/>
          </a:bodyPr>
          <a:lstStyle/>
          <a:p>
            <a:pPr algn="ctr"/>
            <a:r>
              <a:rPr lang="en-US" sz="3600" b="1" kern="1200" dirty="0">
                <a:solidFill>
                  <a:schemeClr val="tx1"/>
                </a:solidFill>
                <a:latin typeface="+mj-lt"/>
                <a:ea typeface="+mj-ea"/>
                <a:cs typeface="+mj-cs"/>
              </a:rPr>
              <a:t>Count Vectorization</a:t>
            </a:r>
          </a:p>
        </p:txBody>
      </p:sp>
      <p:sp>
        <p:nvSpPr>
          <p:cNvPr id="19" name="TextBox 18">
            <a:extLst>
              <a:ext uri="{FF2B5EF4-FFF2-40B4-BE49-F238E27FC236}">
                <a16:creationId xmlns:a16="http://schemas.microsoft.com/office/drawing/2014/main" id="{BC45F76A-8AC0-D969-D9D4-76CDF780D1CD}"/>
              </a:ext>
            </a:extLst>
          </p:cNvPr>
          <p:cNvSpPr txBox="1"/>
          <p:nvPr/>
        </p:nvSpPr>
        <p:spPr>
          <a:xfrm>
            <a:off x="83220" y="1457472"/>
            <a:ext cx="5735068" cy="5245238"/>
          </a:xfrm>
          <a:prstGeom prst="rect">
            <a:avLst/>
          </a:prstGeom>
        </p:spPr>
        <p:txBody>
          <a:bodyPr vert="horz" lIns="91440" tIns="45720" rIns="91440" bIns="45720" rtlCol="0">
            <a:normAutofit/>
          </a:bodyPr>
          <a:lstStyle/>
          <a:p>
            <a:pPr algn="just">
              <a:lnSpc>
                <a:spcPct val="90000"/>
              </a:lnSpc>
              <a:spcAft>
                <a:spcPts val="600"/>
              </a:spcAft>
            </a:pPr>
            <a:r>
              <a:rPr lang="en-US" sz="2800" dirty="0"/>
              <a:t>We tested our data on different count vectorizers within Bag of Words Technique. </a:t>
            </a:r>
          </a:p>
          <a:p>
            <a:pPr algn="just">
              <a:lnSpc>
                <a:spcPct val="90000"/>
              </a:lnSpc>
              <a:spcAft>
                <a:spcPts val="600"/>
              </a:spcAft>
            </a:pPr>
            <a:endParaRPr lang="en-US" sz="2800" dirty="0"/>
          </a:p>
          <a:p>
            <a:pPr marL="342900" indent="-342900" algn="just">
              <a:lnSpc>
                <a:spcPct val="90000"/>
              </a:lnSpc>
              <a:spcAft>
                <a:spcPts val="600"/>
              </a:spcAft>
              <a:buFont typeface="Arial" panose="020B0604020202020204" pitchFamily="34" charset="0"/>
              <a:buChar char="•"/>
            </a:pPr>
            <a:r>
              <a:rPr lang="en-US" sz="2800" dirty="0"/>
              <a:t>Unigram: 223065</a:t>
            </a:r>
          </a:p>
          <a:p>
            <a:pPr marL="342900" indent="-342900" algn="just">
              <a:lnSpc>
                <a:spcPct val="90000"/>
              </a:lnSpc>
              <a:spcAft>
                <a:spcPts val="600"/>
              </a:spcAft>
              <a:buFont typeface="Arial" panose="020B0604020202020204" pitchFamily="34" charset="0"/>
              <a:buChar char="•"/>
            </a:pPr>
            <a:r>
              <a:rPr lang="en-US" sz="2800" dirty="0"/>
              <a:t>Bi-Gram: 7129330</a:t>
            </a:r>
          </a:p>
          <a:p>
            <a:pPr marL="342900" indent="-342900" algn="just">
              <a:lnSpc>
                <a:spcPct val="90000"/>
              </a:lnSpc>
              <a:spcAft>
                <a:spcPts val="600"/>
              </a:spcAft>
              <a:buFont typeface="Arial" panose="020B0604020202020204" pitchFamily="34" charset="0"/>
              <a:buChar char="•"/>
            </a:pPr>
            <a:r>
              <a:rPr lang="en-US" sz="2800" dirty="0"/>
              <a:t>Tri-gram: 14318344</a:t>
            </a:r>
          </a:p>
          <a:p>
            <a:pPr marL="342900" indent="-342900" algn="just">
              <a:lnSpc>
                <a:spcPct val="90000"/>
              </a:lnSpc>
              <a:spcAft>
                <a:spcPts val="600"/>
              </a:spcAft>
              <a:buFont typeface="Arial" panose="020B0604020202020204" pitchFamily="34" charset="0"/>
              <a:buChar char="•"/>
            </a:pPr>
            <a:endParaRPr lang="en-US" sz="2800" dirty="0"/>
          </a:p>
          <a:p>
            <a:pPr algn="just">
              <a:lnSpc>
                <a:spcPct val="90000"/>
              </a:lnSpc>
              <a:spcAft>
                <a:spcPts val="600"/>
              </a:spcAft>
            </a:pPr>
            <a:r>
              <a:rPr lang="en-US" sz="2800" dirty="0"/>
              <a:t>According to line graph’s result we trained the data taking Tri-gram, that have the higher values among all </a:t>
            </a:r>
            <a:r>
              <a:rPr lang="en-US" sz="2800" dirty="0" err="1"/>
              <a:t>ngrams</a:t>
            </a:r>
            <a:r>
              <a:rPr lang="en-US" sz="2800" dirty="0"/>
              <a:t>. </a:t>
            </a:r>
          </a:p>
        </p:txBody>
      </p:sp>
      <p:sp>
        <p:nvSpPr>
          <p:cNvPr id="40" name="Isosceles Triangle 3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45" name="Isosceles Triangle 44">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a:extLst>
              <a:ext uri="{FF2B5EF4-FFF2-40B4-BE49-F238E27FC236}">
                <a16:creationId xmlns:a16="http://schemas.microsoft.com/office/drawing/2014/main" id="{96081478-0D76-064F-D251-4050F2994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203" y="1457472"/>
            <a:ext cx="5977882" cy="44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071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Shape 114">
            <a:extLst>
              <a:ext uri="{FF2B5EF4-FFF2-40B4-BE49-F238E27FC236}">
                <a16:creationId xmlns:a16="http://schemas.microsoft.com/office/drawing/2014/main" id="{94BC9B32-C8C8-EE89-87E4-41E7D645A985}"/>
              </a:ext>
            </a:extLst>
          </p:cNvPr>
          <p:cNvPicPr preferRelativeResize="0">
            <a:picLocks noGrp="1"/>
          </p:cNvPicPr>
          <p:nvPr>
            <p:ph idx="1"/>
          </p:nvPr>
        </p:nvPicPr>
        <p:blipFill>
          <a:blip r:embed="rId2"/>
          <a:stretch>
            <a:fillRect/>
          </a:stretch>
        </p:blipFill>
        <p:spPr>
          <a:xfrm>
            <a:off x="4804229" y="214471"/>
            <a:ext cx="7304551" cy="6488238"/>
          </a:xfrm>
          <a:prstGeom prst="rect">
            <a:avLst/>
          </a:prstGeom>
          <a:noFill/>
        </p:spPr>
      </p:pic>
      <p:sp>
        <p:nvSpPr>
          <p:cNvPr id="2" name="Title 1">
            <a:extLst>
              <a:ext uri="{FF2B5EF4-FFF2-40B4-BE49-F238E27FC236}">
                <a16:creationId xmlns:a16="http://schemas.microsoft.com/office/drawing/2014/main" id="{7B4B8228-82A2-1A82-B8AA-1D1174C72FE7}"/>
              </a:ext>
            </a:extLst>
          </p:cNvPr>
          <p:cNvSpPr>
            <a:spLocks noGrp="1"/>
          </p:cNvSpPr>
          <p:nvPr>
            <p:ph type="title"/>
          </p:nvPr>
        </p:nvSpPr>
        <p:spPr>
          <a:xfrm>
            <a:off x="0" y="32785"/>
            <a:ext cx="6936058" cy="1135737"/>
          </a:xfrm>
        </p:spPr>
        <p:txBody>
          <a:bodyPr vert="horz" lIns="91440" tIns="45720" rIns="91440" bIns="45720" rtlCol="0" anchor="ctr">
            <a:normAutofit/>
          </a:bodyPr>
          <a:lstStyle/>
          <a:p>
            <a:r>
              <a:rPr lang="en-US" sz="3600" b="1" dirty="0"/>
              <a:t>Analysis and Method of Modelling</a:t>
            </a:r>
            <a:endParaRPr lang="en-US" sz="3600" b="1" kern="1200" dirty="0">
              <a:solidFill>
                <a:schemeClr val="tx1"/>
              </a:solidFill>
              <a:latin typeface="+mj-lt"/>
              <a:ea typeface="+mj-ea"/>
              <a:cs typeface="+mj-cs"/>
            </a:endParaRPr>
          </a:p>
        </p:txBody>
      </p:sp>
      <p:sp>
        <p:nvSpPr>
          <p:cNvPr id="19" name="TextBox 18">
            <a:extLst>
              <a:ext uri="{FF2B5EF4-FFF2-40B4-BE49-F238E27FC236}">
                <a16:creationId xmlns:a16="http://schemas.microsoft.com/office/drawing/2014/main" id="{BC45F76A-8AC0-D969-D9D4-76CDF780D1CD}"/>
              </a:ext>
            </a:extLst>
          </p:cNvPr>
          <p:cNvSpPr txBox="1"/>
          <p:nvPr/>
        </p:nvSpPr>
        <p:spPr>
          <a:xfrm>
            <a:off x="83220" y="1039420"/>
            <a:ext cx="5735068" cy="5389516"/>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400" dirty="0"/>
              <a:t>We got almost </a:t>
            </a:r>
            <a:r>
              <a:rPr lang="en-US" sz="2400" i="1" dirty="0"/>
              <a:t>0.9680 %</a:t>
            </a:r>
            <a:r>
              <a:rPr lang="en-US" sz="2400" dirty="0"/>
              <a:t>  accuracy on the test data with “Logistics Regression” Model, Apart from that we got “</a:t>
            </a:r>
            <a:r>
              <a:rPr lang="en-US" sz="2400" i="1" dirty="0"/>
              <a:t>0.7687%</a:t>
            </a:r>
            <a:r>
              <a:rPr lang="en-US" sz="2400" dirty="0"/>
              <a:t>” accuracy using LSTM.</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Apart from this we used a vectorization technique to transform. </a:t>
            </a:r>
          </a:p>
          <a:p>
            <a:pPr>
              <a:lnSpc>
                <a:spcPct val="90000"/>
              </a:lnSpc>
              <a:spcAft>
                <a:spcPts val="600"/>
              </a:spcAft>
            </a:pPr>
            <a:r>
              <a:rPr lang="en-US" sz="2400" dirty="0"/>
              <a:t>  1. Bag of words</a:t>
            </a:r>
          </a:p>
          <a:p>
            <a:pPr>
              <a:lnSpc>
                <a:spcPct val="90000"/>
              </a:lnSpc>
              <a:spcAft>
                <a:spcPts val="600"/>
              </a:spcAft>
            </a:pPr>
            <a:r>
              <a:rPr lang="en-US" sz="2400" dirty="0"/>
              <a:t>  2. TF-IDF &amp; Vectorization </a:t>
            </a:r>
          </a:p>
          <a:p>
            <a:pPr>
              <a:lnSpc>
                <a:spcPct val="90000"/>
              </a:lnSpc>
              <a:spcAft>
                <a:spcPts val="600"/>
              </a:spcAft>
            </a:pPr>
            <a:r>
              <a:rPr lang="en-US" sz="2400" dirty="0"/>
              <a:t>  3. Simple Logistics Regression </a:t>
            </a:r>
          </a:p>
          <a:p>
            <a:pPr>
              <a:lnSpc>
                <a:spcPct val="90000"/>
              </a:lnSpc>
              <a:spcAft>
                <a:spcPts val="600"/>
              </a:spcAft>
            </a:pPr>
            <a:endParaRPr lang="en-US" sz="2400" dirty="0"/>
          </a:p>
          <a:p>
            <a:pPr>
              <a:lnSpc>
                <a:spcPct val="90000"/>
              </a:lnSpc>
              <a:spcAft>
                <a:spcPts val="600"/>
              </a:spcAft>
            </a:pPr>
            <a:r>
              <a:rPr lang="en-US" sz="2400" dirty="0"/>
              <a:t>After that we saved the model and integrate with Streamit web application to demonstrate the visualizations of the results. </a:t>
            </a:r>
          </a:p>
        </p:txBody>
      </p:sp>
      <p:sp>
        <p:nvSpPr>
          <p:cNvPr id="40" name="Isosceles Triangle 3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45" name="Isosceles Triangle 44">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0661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Shape 114">
            <a:extLst>
              <a:ext uri="{FF2B5EF4-FFF2-40B4-BE49-F238E27FC236}">
                <a16:creationId xmlns:a16="http://schemas.microsoft.com/office/drawing/2014/main" id="{94BC9B32-C8C8-EE89-87E4-41E7D645A985}"/>
              </a:ext>
            </a:extLst>
          </p:cNvPr>
          <p:cNvPicPr preferRelativeResize="0">
            <a:picLocks noGrp="1"/>
          </p:cNvPicPr>
          <p:nvPr>
            <p:ph idx="1"/>
          </p:nvPr>
        </p:nvPicPr>
        <p:blipFill>
          <a:blip r:embed="rId2"/>
          <a:stretch>
            <a:fillRect/>
          </a:stretch>
        </p:blipFill>
        <p:spPr>
          <a:xfrm>
            <a:off x="4804229" y="214471"/>
            <a:ext cx="7304551" cy="6488238"/>
          </a:xfrm>
          <a:prstGeom prst="rect">
            <a:avLst/>
          </a:prstGeom>
          <a:noFill/>
        </p:spPr>
      </p:pic>
      <p:sp>
        <p:nvSpPr>
          <p:cNvPr id="2" name="Title 1">
            <a:extLst>
              <a:ext uri="{FF2B5EF4-FFF2-40B4-BE49-F238E27FC236}">
                <a16:creationId xmlns:a16="http://schemas.microsoft.com/office/drawing/2014/main" id="{7B4B8228-82A2-1A82-B8AA-1D1174C72FE7}"/>
              </a:ext>
            </a:extLst>
          </p:cNvPr>
          <p:cNvSpPr>
            <a:spLocks noGrp="1"/>
          </p:cNvSpPr>
          <p:nvPr>
            <p:ph type="title"/>
          </p:nvPr>
        </p:nvSpPr>
        <p:spPr>
          <a:xfrm>
            <a:off x="0" y="17511"/>
            <a:ext cx="6936058" cy="1135737"/>
          </a:xfrm>
        </p:spPr>
        <p:txBody>
          <a:bodyPr vert="horz" lIns="91440" tIns="45720" rIns="91440" bIns="45720" rtlCol="0" anchor="ctr">
            <a:normAutofit/>
          </a:bodyPr>
          <a:lstStyle/>
          <a:p>
            <a:r>
              <a:rPr lang="en-US" sz="3600" b="1" dirty="0"/>
              <a:t>Analysis and Method of Modelling</a:t>
            </a:r>
            <a:endParaRPr lang="en-US" sz="3600" b="1" kern="1200" dirty="0">
              <a:solidFill>
                <a:schemeClr val="tx1"/>
              </a:solidFill>
              <a:latin typeface="+mj-lt"/>
              <a:ea typeface="+mj-ea"/>
              <a:cs typeface="+mj-cs"/>
            </a:endParaRPr>
          </a:p>
        </p:txBody>
      </p:sp>
      <p:sp>
        <p:nvSpPr>
          <p:cNvPr id="19" name="TextBox 18">
            <a:extLst>
              <a:ext uri="{FF2B5EF4-FFF2-40B4-BE49-F238E27FC236}">
                <a16:creationId xmlns:a16="http://schemas.microsoft.com/office/drawing/2014/main" id="{BC45F76A-8AC0-D969-D9D4-76CDF780D1CD}"/>
              </a:ext>
            </a:extLst>
          </p:cNvPr>
          <p:cNvSpPr txBox="1"/>
          <p:nvPr/>
        </p:nvSpPr>
        <p:spPr>
          <a:xfrm>
            <a:off x="83220" y="1457472"/>
            <a:ext cx="5735068" cy="5245238"/>
          </a:xfrm>
          <a:prstGeom prst="rect">
            <a:avLst/>
          </a:prstGeom>
        </p:spPr>
        <p:txBody>
          <a:bodyPr vert="horz" lIns="91440" tIns="45720" rIns="91440" bIns="45720" rtlCol="0">
            <a:normAutofit/>
          </a:bodyPr>
          <a:lstStyle/>
          <a:p>
            <a:pPr>
              <a:lnSpc>
                <a:spcPct val="90000"/>
              </a:lnSpc>
              <a:spcAft>
                <a:spcPts val="600"/>
              </a:spcAft>
            </a:pPr>
            <a:endParaRPr lang="en-US" sz="2400"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endParaRPr lang="en-US" sz="2400" dirty="0"/>
          </a:p>
        </p:txBody>
      </p:sp>
      <p:sp>
        <p:nvSpPr>
          <p:cNvPr id="40" name="Isosceles Triangle 3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45" name="Isosceles Triangle 44">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504314F1-9219-B428-5986-75305274E865}"/>
              </a:ext>
            </a:extLst>
          </p:cNvPr>
          <p:cNvSpPr txBox="1"/>
          <p:nvPr/>
        </p:nvSpPr>
        <p:spPr>
          <a:xfrm>
            <a:off x="9189072" y="6517438"/>
            <a:ext cx="6189784" cy="307777"/>
          </a:xfrm>
          <a:prstGeom prst="rect">
            <a:avLst/>
          </a:prstGeom>
          <a:noFill/>
        </p:spPr>
        <p:txBody>
          <a:bodyPr wrap="square">
            <a:spAutoFit/>
          </a:bodyPr>
          <a:lstStyle/>
          <a:p>
            <a:r>
              <a:rPr lang="en-US" sz="1400" dirty="0"/>
              <a:t>Cont. Analysis &amp; Method of Modelling</a:t>
            </a:r>
          </a:p>
        </p:txBody>
      </p:sp>
      <p:graphicFrame>
        <p:nvGraphicFramePr>
          <p:cNvPr id="4" name="Table 4">
            <a:extLst>
              <a:ext uri="{FF2B5EF4-FFF2-40B4-BE49-F238E27FC236}">
                <a16:creationId xmlns:a16="http://schemas.microsoft.com/office/drawing/2014/main" id="{95EB54CA-C1F3-4B74-8387-3648B8C3234C}"/>
              </a:ext>
            </a:extLst>
          </p:cNvPr>
          <p:cNvGraphicFramePr>
            <a:graphicFrameLocks noGrp="1"/>
          </p:cNvGraphicFramePr>
          <p:nvPr>
            <p:extLst>
              <p:ext uri="{D42A27DB-BD31-4B8C-83A1-F6EECF244321}">
                <p14:modId xmlns:p14="http://schemas.microsoft.com/office/powerpoint/2010/main" val="1063706300"/>
              </p:ext>
            </p:extLst>
          </p:nvPr>
        </p:nvGraphicFramePr>
        <p:xfrm>
          <a:off x="83220" y="1481108"/>
          <a:ext cx="6120632" cy="3531507"/>
        </p:xfrm>
        <a:graphic>
          <a:graphicData uri="http://schemas.openxmlformats.org/drawingml/2006/table">
            <a:tbl>
              <a:tblPr firstRow="1" bandRow="1">
                <a:tableStyleId>{5C22544A-7EE6-4342-B048-85BDC9FD1C3A}</a:tableStyleId>
              </a:tblPr>
              <a:tblGrid>
                <a:gridCol w="3060316">
                  <a:extLst>
                    <a:ext uri="{9D8B030D-6E8A-4147-A177-3AD203B41FA5}">
                      <a16:colId xmlns:a16="http://schemas.microsoft.com/office/drawing/2014/main" val="2246236729"/>
                    </a:ext>
                  </a:extLst>
                </a:gridCol>
                <a:gridCol w="3060316">
                  <a:extLst>
                    <a:ext uri="{9D8B030D-6E8A-4147-A177-3AD203B41FA5}">
                      <a16:colId xmlns:a16="http://schemas.microsoft.com/office/drawing/2014/main" val="1623336548"/>
                    </a:ext>
                  </a:extLst>
                </a:gridCol>
              </a:tblGrid>
              <a:tr h="537089">
                <a:tc>
                  <a:txBody>
                    <a:bodyPr/>
                    <a:lstStyle/>
                    <a:p>
                      <a:pPr algn="ctr"/>
                      <a:r>
                        <a:rPr lang="en-US" dirty="0"/>
                        <a:t>Trained Data</a:t>
                      </a:r>
                    </a:p>
                  </a:txBody>
                  <a:tcPr/>
                </a:tc>
                <a:tc>
                  <a:txBody>
                    <a:bodyPr/>
                    <a:lstStyle/>
                    <a:p>
                      <a:pPr algn="ctr"/>
                      <a:r>
                        <a:rPr lang="en-US" dirty="0"/>
                        <a:t>70%</a:t>
                      </a:r>
                    </a:p>
                  </a:txBody>
                  <a:tcPr/>
                </a:tc>
                <a:extLst>
                  <a:ext uri="{0D108BD9-81ED-4DB2-BD59-A6C34878D82A}">
                    <a16:rowId xmlns:a16="http://schemas.microsoft.com/office/drawing/2014/main" val="213226986"/>
                  </a:ext>
                </a:extLst>
              </a:tr>
              <a:tr h="537089">
                <a:tc>
                  <a:txBody>
                    <a:bodyPr/>
                    <a:lstStyle/>
                    <a:p>
                      <a:pPr algn="ctr"/>
                      <a:r>
                        <a:rPr lang="en-US" sz="1800" dirty="0"/>
                        <a:t>Train score with bow features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0.9999782424229238</a:t>
                      </a:r>
                    </a:p>
                    <a:p>
                      <a:pPr algn="ctr"/>
                      <a:endParaRPr lang="en-US" dirty="0"/>
                    </a:p>
                  </a:txBody>
                  <a:tcPr/>
                </a:tc>
                <a:extLst>
                  <a:ext uri="{0D108BD9-81ED-4DB2-BD59-A6C34878D82A}">
                    <a16:rowId xmlns:a16="http://schemas.microsoft.com/office/drawing/2014/main" val="86433012"/>
                  </a:ext>
                </a:extLst>
              </a:tr>
              <a:tr h="537089">
                <a:tc>
                  <a:txBody>
                    <a:bodyPr/>
                    <a:lstStyle/>
                    <a:p>
                      <a:pPr algn="ctr"/>
                      <a:r>
                        <a:rPr lang="en-US" sz="1800" dirty="0"/>
                        <a:t>Train score with </a:t>
                      </a:r>
                      <a:r>
                        <a:rPr lang="en-US" sz="1800" dirty="0" err="1"/>
                        <a:t>Tf-idf</a:t>
                      </a:r>
                      <a:r>
                        <a:rPr lang="en-US" sz="1800" dirty="0"/>
                        <a:t> features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0.9999782424229238</a:t>
                      </a:r>
                    </a:p>
                    <a:p>
                      <a:pPr algn="ctr"/>
                      <a:endParaRPr lang="en-US" dirty="0"/>
                    </a:p>
                  </a:txBody>
                  <a:tcPr/>
                </a:tc>
                <a:extLst>
                  <a:ext uri="{0D108BD9-81ED-4DB2-BD59-A6C34878D82A}">
                    <a16:rowId xmlns:a16="http://schemas.microsoft.com/office/drawing/2014/main" val="3798361187"/>
                  </a:ext>
                </a:extLst>
              </a:tr>
              <a:tr h="537089">
                <a:tc>
                  <a:txBody>
                    <a:bodyPr/>
                    <a:lstStyle/>
                    <a:p>
                      <a:pPr marL="0" algn="ctr" defTabSz="914400" rtl="0" eaLnBrk="1" latinLnBrk="0" hangingPunct="1"/>
                      <a:r>
                        <a:rPr lang="en-US" sz="1800" b="1" kern="1200" dirty="0">
                          <a:solidFill>
                            <a:schemeClr val="lt1"/>
                          </a:solidFill>
                          <a:latin typeface="+mn-lt"/>
                          <a:ea typeface="+mn-ea"/>
                          <a:cs typeface="+mn-cs"/>
                        </a:rPr>
                        <a:t>Test Data </a:t>
                      </a:r>
                    </a:p>
                  </a:txBody>
                  <a:tcPr>
                    <a:solidFill>
                      <a:srgbClr val="4472C4"/>
                    </a:solidFill>
                  </a:tcPr>
                </a:tc>
                <a:tc>
                  <a:txBody>
                    <a:bodyPr/>
                    <a:lstStyle/>
                    <a:p>
                      <a:pPr algn="ctr"/>
                      <a:r>
                        <a:rPr lang="en-US" sz="1800" b="1" kern="1200" dirty="0">
                          <a:solidFill>
                            <a:schemeClr val="lt1"/>
                          </a:solidFill>
                          <a:latin typeface="+mn-lt"/>
                          <a:ea typeface="+mn-ea"/>
                          <a:cs typeface="+mn-cs"/>
                        </a:rPr>
                        <a:t>30%</a:t>
                      </a:r>
                    </a:p>
                  </a:txBody>
                  <a:tcPr>
                    <a:solidFill>
                      <a:srgbClr val="4472C4"/>
                    </a:solidFill>
                  </a:tcPr>
                </a:tc>
                <a:extLst>
                  <a:ext uri="{0D108BD9-81ED-4DB2-BD59-A6C34878D82A}">
                    <a16:rowId xmlns:a16="http://schemas.microsoft.com/office/drawing/2014/main" val="4034700470"/>
                  </a:ext>
                </a:extLst>
              </a:tr>
              <a:tr h="537089">
                <a:tc>
                  <a:txBody>
                    <a:bodyPr/>
                    <a:lstStyle/>
                    <a:p>
                      <a:pPr algn="ctr"/>
                      <a:r>
                        <a:rPr lang="en-US" dirty="0"/>
                        <a:t>Test Score with Bow Features</a:t>
                      </a:r>
                    </a:p>
                  </a:txBody>
                  <a:tcPr/>
                </a:tc>
                <a:tc>
                  <a:txBody>
                    <a:bodyPr/>
                    <a:lstStyle/>
                    <a:p>
                      <a:pPr algn="ctr"/>
                      <a:r>
                        <a:rPr lang="en-US" sz="1800" dirty="0"/>
                        <a:t>0.9608082038785664</a:t>
                      </a:r>
                      <a:endParaRPr lang="en-US" dirty="0"/>
                    </a:p>
                  </a:txBody>
                  <a:tcPr/>
                </a:tc>
                <a:extLst>
                  <a:ext uri="{0D108BD9-81ED-4DB2-BD59-A6C34878D82A}">
                    <a16:rowId xmlns:a16="http://schemas.microsoft.com/office/drawing/2014/main" val="3191183185"/>
                  </a:ext>
                </a:extLst>
              </a:tr>
              <a:tr h="5370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Test score with </a:t>
                      </a:r>
                      <a:r>
                        <a:rPr lang="en-US" sz="1800" dirty="0" err="1"/>
                        <a:t>Tf-idf</a:t>
                      </a:r>
                      <a:r>
                        <a:rPr lang="en-US" sz="1800" dirty="0"/>
                        <a:t> features:</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0.9623312011371713</a:t>
                      </a:r>
                    </a:p>
                    <a:p>
                      <a:pPr algn="ctr"/>
                      <a:endParaRPr lang="en-US" dirty="0"/>
                    </a:p>
                  </a:txBody>
                  <a:tcPr/>
                </a:tc>
                <a:extLst>
                  <a:ext uri="{0D108BD9-81ED-4DB2-BD59-A6C34878D82A}">
                    <a16:rowId xmlns:a16="http://schemas.microsoft.com/office/drawing/2014/main" val="3169740823"/>
                  </a:ext>
                </a:extLst>
              </a:tr>
            </a:tbl>
          </a:graphicData>
        </a:graphic>
      </p:graphicFrame>
    </p:spTree>
    <p:extLst>
      <p:ext uri="{BB962C8B-B14F-4D97-AF65-F5344CB8AC3E}">
        <p14:creationId xmlns:p14="http://schemas.microsoft.com/office/powerpoint/2010/main" val="116025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4B8228-82A2-1A82-B8AA-1D1174C72FE7}"/>
              </a:ext>
            </a:extLst>
          </p:cNvPr>
          <p:cNvSpPr>
            <a:spLocks noGrp="1"/>
          </p:cNvSpPr>
          <p:nvPr>
            <p:ph type="title"/>
          </p:nvPr>
        </p:nvSpPr>
        <p:spPr>
          <a:xfrm>
            <a:off x="0" y="5790"/>
            <a:ext cx="6993488" cy="936746"/>
          </a:xfrm>
        </p:spPr>
        <p:txBody>
          <a:bodyPr>
            <a:normAutofit/>
          </a:bodyPr>
          <a:lstStyle/>
          <a:p>
            <a:pPr algn="ctr"/>
            <a:r>
              <a:rPr lang="en-US" sz="4000" b="1" dirty="0"/>
              <a:t>Conclusions </a:t>
            </a:r>
          </a:p>
        </p:txBody>
      </p:sp>
      <p:sp>
        <p:nvSpPr>
          <p:cNvPr id="3" name="Content Placeholder 2">
            <a:extLst>
              <a:ext uri="{FF2B5EF4-FFF2-40B4-BE49-F238E27FC236}">
                <a16:creationId xmlns:a16="http://schemas.microsoft.com/office/drawing/2014/main" id="{F7317F2E-4036-EF3F-6C57-2DFA256BDEE8}"/>
              </a:ext>
            </a:extLst>
          </p:cNvPr>
          <p:cNvSpPr>
            <a:spLocks noGrp="1"/>
          </p:cNvSpPr>
          <p:nvPr>
            <p:ph idx="1"/>
          </p:nvPr>
        </p:nvSpPr>
        <p:spPr>
          <a:xfrm>
            <a:off x="0" y="942536"/>
            <a:ext cx="6829180" cy="5909653"/>
          </a:xfrm>
        </p:spPr>
        <p:txBody>
          <a:bodyPr>
            <a:normAutofit/>
          </a:bodyPr>
          <a:lstStyle/>
          <a:p>
            <a:pPr>
              <a:lnSpc>
                <a:spcPct val="100000"/>
              </a:lnSpc>
            </a:pPr>
            <a:endParaRPr lang="en-US" dirty="0"/>
          </a:p>
          <a:p>
            <a:pPr>
              <a:lnSpc>
                <a:spcPct val="100000"/>
              </a:lnSpc>
            </a:pPr>
            <a:r>
              <a:rPr lang="en-US" dirty="0"/>
              <a:t>Our model is enough trained to identify U.S. political and World politics news.</a:t>
            </a:r>
          </a:p>
          <a:p>
            <a:pPr>
              <a:lnSpc>
                <a:spcPct val="100000"/>
              </a:lnSpc>
            </a:pPr>
            <a:r>
              <a:rPr lang="en-US" dirty="0"/>
              <a:t>We used 70% of the data to train the model and the remaining 30% to test the model, and our project ended with 96 percent accuracy. We can say it is the best model to classify fake news.</a:t>
            </a:r>
          </a:p>
          <a:p>
            <a:pPr>
              <a:lnSpc>
                <a:spcPct val="100000"/>
              </a:lnSpc>
            </a:pPr>
            <a:endParaRPr lang="en-US" dirty="0"/>
          </a:p>
          <a:p>
            <a:pPr>
              <a:lnSpc>
                <a:spcPct val="100000"/>
              </a:lnSpc>
            </a:pPr>
            <a:endParaRPr lang="en-US" sz="2200" dirty="0"/>
          </a:p>
        </p:txBody>
      </p:sp>
      <p:sp>
        <p:nvSpPr>
          <p:cNvPr id="53" name="Rounded Rectangle 26">
            <a:extLst>
              <a:ext uri="{FF2B5EF4-FFF2-40B4-BE49-F238E27FC236}">
                <a16:creationId xmlns:a16="http://schemas.microsoft.com/office/drawing/2014/main" id="{BA1B5697-42F2-4D35-AC70-5153F4213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9181" y="640080"/>
            <a:ext cx="4809175"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hape 301">
            <a:extLst>
              <a:ext uri="{FF2B5EF4-FFF2-40B4-BE49-F238E27FC236}">
                <a16:creationId xmlns:a16="http://schemas.microsoft.com/office/drawing/2014/main" id="{61DACF47-2D01-292C-B06C-BECD8948150F}"/>
              </a:ext>
            </a:extLst>
          </p:cNvPr>
          <p:cNvPicPr preferRelativeResize="0"/>
          <p:nvPr/>
        </p:nvPicPr>
        <p:blipFill rotWithShape="1">
          <a:blip r:embed="rId2"/>
          <a:srcRect l="2257" r="3780" b="-2"/>
          <a:stretch/>
        </p:blipFill>
        <p:spPr>
          <a:xfrm>
            <a:off x="6993488" y="804661"/>
            <a:ext cx="4480560" cy="5248656"/>
          </a:xfrm>
          <a:prstGeom prst="rect">
            <a:avLst/>
          </a:prstGeom>
          <a:noFill/>
          <a:effectLst/>
        </p:spPr>
      </p:pic>
    </p:spTree>
    <p:extLst>
      <p:ext uri="{BB962C8B-B14F-4D97-AF65-F5344CB8AC3E}">
        <p14:creationId xmlns:p14="http://schemas.microsoft.com/office/powerpoint/2010/main" val="825108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hape 308" descr="A person holding a briefcase&#10;&#10;Description automatically generated with low confidence">
            <a:extLst>
              <a:ext uri="{FF2B5EF4-FFF2-40B4-BE49-F238E27FC236}">
                <a16:creationId xmlns:a16="http://schemas.microsoft.com/office/drawing/2014/main" id="{89BE83C0-9736-AB54-FE59-565CE90B5646}"/>
              </a:ext>
            </a:extLst>
          </p:cNvPr>
          <p:cNvPicPr preferRelativeResize="0"/>
          <p:nvPr/>
        </p:nvPicPr>
        <p:blipFill rotWithShape="1">
          <a:blip r:embed="rId2"/>
          <a:srcRect l="12916" r="11968"/>
          <a:stretch/>
        </p:blipFill>
        <p:spPr>
          <a:xfrm>
            <a:off x="-1" y="10"/>
            <a:ext cx="9158067" cy="6857990"/>
          </a:xfrm>
          <a:prstGeom prst="rect">
            <a:avLst/>
          </a:prstGeom>
          <a:noFill/>
        </p:spPr>
      </p:pic>
      <p:sp>
        <p:nvSpPr>
          <p:cNvPr id="40" name="Rectangle 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4B8228-82A2-1A82-B8AA-1D1174C72FE7}"/>
              </a:ext>
            </a:extLst>
          </p:cNvPr>
          <p:cNvSpPr>
            <a:spLocks noGrp="1"/>
          </p:cNvSpPr>
          <p:nvPr>
            <p:ph type="title"/>
          </p:nvPr>
        </p:nvSpPr>
        <p:spPr>
          <a:xfrm>
            <a:off x="7758548" y="0"/>
            <a:ext cx="3822189" cy="1448972"/>
          </a:xfrm>
        </p:spPr>
        <p:txBody>
          <a:bodyPr>
            <a:normAutofit/>
          </a:bodyPr>
          <a:lstStyle/>
          <a:p>
            <a:r>
              <a:rPr lang="en-US" sz="4000" b="1" dirty="0"/>
              <a:t>Future work</a:t>
            </a:r>
          </a:p>
        </p:txBody>
      </p:sp>
      <p:sp>
        <p:nvSpPr>
          <p:cNvPr id="3" name="Content Placeholder 2">
            <a:extLst>
              <a:ext uri="{FF2B5EF4-FFF2-40B4-BE49-F238E27FC236}">
                <a16:creationId xmlns:a16="http://schemas.microsoft.com/office/drawing/2014/main" id="{F7317F2E-4036-EF3F-6C57-2DFA256BDEE8}"/>
              </a:ext>
            </a:extLst>
          </p:cNvPr>
          <p:cNvSpPr>
            <a:spLocks noGrp="1"/>
          </p:cNvSpPr>
          <p:nvPr>
            <p:ph idx="1"/>
          </p:nvPr>
        </p:nvSpPr>
        <p:spPr>
          <a:xfrm>
            <a:off x="6344529" y="1557618"/>
            <a:ext cx="5627077" cy="4660301"/>
          </a:xfrm>
        </p:spPr>
        <p:txBody>
          <a:bodyPr>
            <a:normAutofit/>
          </a:bodyPr>
          <a:lstStyle/>
          <a:p>
            <a:pPr algn="just">
              <a:spcBef>
                <a:spcPts val="0"/>
              </a:spcBef>
            </a:pPr>
            <a:r>
              <a:rPr lang="en-US" dirty="0"/>
              <a:t>Anyone can import newer dataset and the model will be trained with newer dataset.</a:t>
            </a:r>
          </a:p>
          <a:p>
            <a:pPr algn="just">
              <a:spcBef>
                <a:spcPts val="1600"/>
              </a:spcBef>
              <a:spcAft>
                <a:spcPts val="1600"/>
              </a:spcAft>
            </a:pPr>
            <a:r>
              <a:rPr lang="en-US" dirty="0"/>
              <a:t>The more model would be trained the more its accuracy will be precise to the result.</a:t>
            </a:r>
          </a:p>
          <a:p>
            <a:pPr algn="just">
              <a:spcBef>
                <a:spcPts val="1600"/>
              </a:spcBef>
              <a:spcAft>
                <a:spcPts val="1600"/>
              </a:spcAft>
            </a:pPr>
            <a:r>
              <a:rPr lang="en-US" dirty="0"/>
              <a:t>The more data, model trained with it will provide better &amp; accurate results.</a:t>
            </a:r>
          </a:p>
          <a:p>
            <a:pPr algn="just">
              <a:spcBef>
                <a:spcPts val="1600"/>
              </a:spcBef>
              <a:spcAft>
                <a:spcPts val="1600"/>
              </a:spcAft>
            </a:pPr>
            <a:endParaRPr lang="en-US" dirty="0"/>
          </a:p>
        </p:txBody>
      </p:sp>
    </p:spTree>
    <p:extLst>
      <p:ext uri="{BB962C8B-B14F-4D97-AF65-F5344CB8AC3E}">
        <p14:creationId xmlns:p14="http://schemas.microsoft.com/office/powerpoint/2010/main" val="2734017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4B8228-82A2-1A82-B8AA-1D1174C72FE7}"/>
              </a:ext>
            </a:extLst>
          </p:cNvPr>
          <p:cNvSpPr>
            <a:spLocks noGrp="1"/>
          </p:cNvSpPr>
          <p:nvPr>
            <p:ph type="title"/>
          </p:nvPr>
        </p:nvSpPr>
        <p:spPr>
          <a:xfrm>
            <a:off x="-2" y="32785"/>
            <a:ext cx="12192001" cy="1135737"/>
          </a:xfrm>
        </p:spPr>
        <p:txBody>
          <a:bodyPr vert="horz" lIns="91440" tIns="45720" rIns="91440" bIns="45720" rtlCol="0" anchor="ctr">
            <a:normAutofit/>
          </a:bodyPr>
          <a:lstStyle/>
          <a:p>
            <a:pPr algn="ctr"/>
            <a:r>
              <a:rPr lang="en-US" sz="3600" b="1" kern="1200" dirty="0">
                <a:solidFill>
                  <a:schemeClr val="tx1"/>
                </a:solidFill>
                <a:latin typeface="+mj-lt"/>
                <a:ea typeface="+mj-ea"/>
                <a:cs typeface="+mj-cs"/>
              </a:rPr>
              <a:t>References</a:t>
            </a:r>
          </a:p>
        </p:txBody>
      </p:sp>
      <p:sp>
        <p:nvSpPr>
          <p:cNvPr id="19" name="TextBox 18">
            <a:extLst>
              <a:ext uri="{FF2B5EF4-FFF2-40B4-BE49-F238E27FC236}">
                <a16:creationId xmlns:a16="http://schemas.microsoft.com/office/drawing/2014/main" id="{BC45F76A-8AC0-D969-D9D4-76CDF780D1CD}"/>
              </a:ext>
            </a:extLst>
          </p:cNvPr>
          <p:cNvSpPr txBox="1"/>
          <p:nvPr/>
        </p:nvSpPr>
        <p:spPr>
          <a:xfrm>
            <a:off x="83219" y="1457472"/>
            <a:ext cx="12108779" cy="52452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400" dirty="0"/>
          </a:p>
        </p:txBody>
      </p:sp>
      <p:sp>
        <p:nvSpPr>
          <p:cNvPr id="40" name="Isosceles Triangle 3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45" name="Isosceles Triangle 44">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9179E149-16B8-9505-D028-D453FA125D67}"/>
              </a:ext>
            </a:extLst>
          </p:cNvPr>
          <p:cNvSpPr txBox="1"/>
          <p:nvPr/>
        </p:nvSpPr>
        <p:spPr>
          <a:xfrm>
            <a:off x="507029" y="994837"/>
            <a:ext cx="11235249" cy="5898218"/>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400" dirty="0">
                <a:hlinkClick r:id="rId2"/>
              </a:rPr>
              <a:t>ISOT_Fake_News_Dataset_ReadMe.pdf (uvic.ca)</a:t>
            </a:r>
            <a:endParaRPr lang="en-US" sz="2400" dirty="0"/>
          </a:p>
          <a:p>
            <a:pPr marL="342900" indent="-342900">
              <a:lnSpc>
                <a:spcPct val="200000"/>
              </a:lnSpc>
              <a:buFont typeface="Arial" panose="020B0604020202020204" pitchFamily="34" charset="0"/>
              <a:buChar char="•"/>
            </a:pPr>
            <a:r>
              <a:rPr lang="en-US" sz="2400" dirty="0">
                <a:hlinkClick r:id="rId3"/>
              </a:rPr>
              <a:t>Fake News Generator: Who starts viral misinformation? - BBC News – YouTube</a:t>
            </a:r>
            <a:endParaRPr lang="en-US" sz="2400" dirty="0"/>
          </a:p>
          <a:p>
            <a:pPr marL="342900" indent="-342900">
              <a:lnSpc>
                <a:spcPct val="200000"/>
              </a:lnSpc>
              <a:buFont typeface="Arial" panose="020B0604020202020204" pitchFamily="34" charset="0"/>
              <a:buChar char="•"/>
            </a:pPr>
            <a:r>
              <a:rPr lang="en-US" sz="2400" dirty="0">
                <a:hlinkClick r:id="rId4"/>
              </a:rPr>
              <a:t>How false news can spread - Noah </a:t>
            </a:r>
            <a:r>
              <a:rPr lang="en-US" sz="2400" dirty="0" err="1">
                <a:hlinkClick r:id="rId4"/>
              </a:rPr>
              <a:t>Tavlin</a:t>
            </a:r>
            <a:r>
              <a:rPr lang="en-US" sz="2400" dirty="0">
                <a:hlinkClick r:id="rId4"/>
              </a:rPr>
              <a:t> – YouTube</a:t>
            </a:r>
            <a:endParaRPr lang="en-US" sz="2400" dirty="0"/>
          </a:p>
          <a:p>
            <a:pPr marL="342900" indent="-342900">
              <a:lnSpc>
                <a:spcPct val="200000"/>
              </a:lnSpc>
              <a:buFont typeface="Arial" panose="020B0604020202020204" pitchFamily="34" charset="0"/>
              <a:buChar char="•"/>
            </a:pPr>
            <a:r>
              <a:rPr lang="en-US" sz="2400" dirty="0">
                <a:hlinkClick r:id="rId5"/>
              </a:rPr>
              <a:t>Fake News | Kaggle</a:t>
            </a:r>
            <a:endParaRPr lang="en-US" sz="2400" dirty="0"/>
          </a:p>
          <a:p>
            <a:pPr marL="342900" indent="-342900">
              <a:lnSpc>
                <a:spcPct val="200000"/>
              </a:lnSpc>
              <a:buFont typeface="Arial" panose="020B0604020202020204" pitchFamily="34" charset="0"/>
              <a:buChar char="•"/>
            </a:pPr>
            <a:r>
              <a:rPr lang="en-US" sz="2400" dirty="0">
                <a:hlinkClick r:id="rId6"/>
              </a:rPr>
              <a:t>Stemming and Lemmatization: NLP Tutorial For Beginners - 10 – YouTube</a:t>
            </a:r>
            <a:endParaRPr lang="en-US" sz="2400" dirty="0"/>
          </a:p>
          <a:p>
            <a:pPr marL="342900" indent="-342900">
              <a:lnSpc>
                <a:spcPct val="200000"/>
              </a:lnSpc>
              <a:buFont typeface="Arial" panose="020B0604020202020204" pitchFamily="34" charset="0"/>
              <a:buChar char="•"/>
            </a:pPr>
            <a:r>
              <a:rPr lang="en-US" sz="2400" dirty="0" err="1">
                <a:hlinkClick r:id="rId7"/>
              </a:rPr>
              <a:t>FakeNewsDetection</a:t>
            </a:r>
            <a:r>
              <a:rPr lang="en-US" sz="2400" dirty="0">
                <a:hlinkClick r:id="rId7"/>
              </a:rPr>
              <a:t>/</a:t>
            </a:r>
            <a:r>
              <a:rPr lang="en-US" sz="2400" dirty="0" err="1">
                <a:hlinkClick r:id="rId7"/>
              </a:rPr>
              <a:t>FakeBuster</a:t>
            </a:r>
            <a:r>
              <a:rPr lang="en-US" sz="2400" dirty="0">
                <a:hlinkClick r:id="rId7"/>
              </a:rPr>
              <a:t>: Fake News Detection with Machine Learning (github.com)</a:t>
            </a:r>
            <a:endParaRPr lang="en-US" sz="2400" dirty="0"/>
          </a:p>
          <a:p>
            <a:pPr>
              <a:lnSpc>
                <a:spcPct val="200000"/>
              </a:lnSpc>
            </a:pPr>
            <a:endParaRPr lang="en-US" sz="2400" dirty="0"/>
          </a:p>
        </p:txBody>
      </p:sp>
    </p:spTree>
    <p:extLst>
      <p:ext uri="{BB962C8B-B14F-4D97-AF65-F5344CB8AC3E}">
        <p14:creationId xmlns:p14="http://schemas.microsoft.com/office/powerpoint/2010/main" val="3002151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hape 80" descr="A close up of a keyboard&#10;&#10;Description automatically generated with low confidence">
            <a:extLst>
              <a:ext uri="{FF2B5EF4-FFF2-40B4-BE49-F238E27FC236}">
                <a16:creationId xmlns:a16="http://schemas.microsoft.com/office/drawing/2014/main" id="{BCB4682C-E8EC-DE04-C6E9-E98E190145B0}"/>
              </a:ext>
            </a:extLst>
          </p:cNvPr>
          <p:cNvPicPr preferRelativeResize="0"/>
          <p:nvPr/>
        </p:nvPicPr>
        <p:blipFill rotWithShape="1">
          <a:blip r:embed="rId2"/>
          <a:srcRect l="8155" r="9"/>
          <a:stretch/>
        </p:blipFill>
        <p:spPr>
          <a:xfrm>
            <a:off x="0" y="10"/>
            <a:ext cx="9101797" cy="6857990"/>
          </a:xfrm>
          <a:prstGeom prst="rect">
            <a:avLst/>
          </a:prstGeom>
          <a:noFill/>
        </p:spPr>
      </p:pic>
      <p:sp>
        <p:nvSpPr>
          <p:cNvPr id="35" name="Rectangle 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5FB216-CC30-F6B0-91C2-CEE3B049CFDB}"/>
              </a:ext>
            </a:extLst>
          </p:cNvPr>
          <p:cNvSpPr>
            <a:spLocks noGrp="1"/>
          </p:cNvSpPr>
          <p:nvPr>
            <p:ph type="title"/>
          </p:nvPr>
        </p:nvSpPr>
        <p:spPr>
          <a:xfrm>
            <a:off x="7528564" y="0"/>
            <a:ext cx="3822189" cy="1139483"/>
          </a:xfrm>
        </p:spPr>
        <p:txBody>
          <a:bodyPr vert="horz" lIns="91440" tIns="45720" rIns="91440" bIns="45720" rtlCol="0" anchor="ctr">
            <a:normAutofit/>
          </a:bodyPr>
          <a:lstStyle/>
          <a:p>
            <a:r>
              <a:rPr lang="en-US" sz="4000" b="1" dirty="0"/>
              <a:t>Table of Content</a:t>
            </a:r>
            <a:endParaRPr lang="en-US" sz="4000" dirty="0"/>
          </a:p>
        </p:txBody>
      </p:sp>
      <p:sp>
        <p:nvSpPr>
          <p:cNvPr id="6" name="TextBox 5">
            <a:extLst>
              <a:ext uri="{FF2B5EF4-FFF2-40B4-BE49-F238E27FC236}">
                <a16:creationId xmlns:a16="http://schemas.microsoft.com/office/drawing/2014/main" id="{03DCB025-AA18-7E13-47D1-6CD080FFA561}"/>
              </a:ext>
            </a:extLst>
          </p:cNvPr>
          <p:cNvSpPr txBox="1"/>
          <p:nvPr/>
        </p:nvSpPr>
        <p:spPr>
          <a:xfrm>
            <a:off x="7531610" y="1139484"/>
            <a:ext cx="4657341" cy="5718516"/>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800" dirty="0"/>
              <a:t>Effects of fake news</a:t>
            </a:r>
          </a:p>
          <a:p>
            <a:pPr marL="342900" indent="-228600">
              <a:lnSpc>
                <a:spcPct val="90000"/>
              </a:lnSpc>
              <a:spcAft>
                <a:spcPts val="600"/>
              </a:spcAft>
              <a:buFont typeface="Arial" panose="020B0604020202020204" pitchFamily="34" charset="0"/>
              <a:buChar char="•"/>
            </a:pPr>
            <a:r>
              <a:rPr lang="en-US" sz="2800" dirty="0"/>
              <a:t>Problem Identification</a:t>
            </a:r>
          </a:p>
          <a:p>
            <a:pPr marL="342900" indent="-228600">
              <a:lnSpc>
                <a:spcPct val="90000"/>
              </a:lnSpc>
              <a:spcAft>
                <a:spcPts val="600"/>
              </a:spcAft>
              <a:buFont typeface="Arial" panose="020B0604020202020204" pitchFamily="34" charset="0"/>
              <a:buChar char="•"/>
            </a:pPr>
            <a:r>
              <a:rPr lang="en-US" sz="2800" dirty="0"/>
              <a:t>Research Questions</a:t>
            </a:r>
          </a:p>
          <a:p>
            <a:pPr marL="342900" indent="-228600">
              <a:lnSpc>
                <a:spcPct val="90000"/>
              </a:lnSpc>
              <a:spcAft>
                <a:spcPts val="600"/>
              </a:spcAft>
              <a:buFont typeface="Arial" panose="020B0604020202020204" pitchFamily="34" charset="0"/>
              <a:buChar char="•"/>
            </a:pPr>
            <a:r>
              <a:rPr lang="en-US" sz="2800" dirty="0"/>
              <a:t>Dataset and its sources</a:t>
            </a:r>
          </a:p>
          <a:p>
            <a:pPr marL="342900" indent="-228600">
              <a:lnSpc>
                <a:spcPct val="90000"/>
              </a:lnSpc>
              <a:spcAft>
                <a:spcPts val="600"/>
              </a:spcAft>
              <a:buFont typeface="Arial" panose="020B0604020202020204" pitchFamily="34" charset="0"/>
              <a:buChar char="•"/>
            </a:pPr>
            <a:r>
              <a:rPr lang="en-US" sz="2800" dirty="0"/>
              <a:t>Dataset Insights</a:t>
            </a:r>
          </a:p>
          <a:p>
            <a:pPr marL="342900" indent="-228600">
              <a:lnSpc>
                <a:spcPct val="90000"/>
              </a:lnSpc>
              <a:spcAft>
                <a:spcPts val="600"/>
              </a:spcAft>
              <a:buFont typeface="Arial" panose="020B0604020202020204" pitchFamily="34" charset="0"/>
              <a:buChar char="•"/>
            </a:pPr>
            <a:r>
              <a:rPr lang="en-US" sz="2800" dirty="0"/>
              <a:t>Data Assessment</a:t>
            </a:r>
          </a:p>
          <a:p>
            <a:pPr marL="342900" indent="-228600">
              <a:lnSpc>
                <a:spcPct val="90000"/>
              </a:lnSpc>
              <a:spcAft>
                <a:spcPts val="600"/>
              </a:spcAft>
              <a:buFont typeface="Arial" panose="020B0604020202020204" pitchFamily="34" charset="0"/>
              <a:buChar char="•"/>
            </a:pPr>
            <a:r>
              <a:rPr lang="en-US" sz="2800" dirty="0"/>
              <a:t>Data Pre-Processing</a:t>
            </a:r>
          </a:p>
          <a:p>
            <a:pPr marL="342900" indent="-228600">
              <a:lnSpc>
                <a:spcPct val="90000"/>
              </a:lnSpc>
              <a:spcAft>
                <a:spcPts val="600"/>
              </a:spcAft>
              <a:buFont typeface="Arial" panose="020B0604020202020204" pitchFamily="34" charset="0"/>
              <a:buChar char="•"/>
            </a:pPr>
            <a:r>
              <a:rPr lang="en-US" sz="2800" dirty="0"/>
              <a:t>Visualizations </a:t>
            </a:r>
          </a:p>
          <a:p>
            <a:pPr marL="342900" indent="-228600">
              <a:lnSpc>
                <a:spcPct val="90000"/>
              </a:lnSpc>
              <a:spcAft>
                <a:spcPts val="600"/>
              </a:spcAft>
              <a:buFont typeface="Arial" panose="020B0604020202020204" pitchFamily="34" charset="0"/>
              <a:buChar char="•"/>
            </a:pPr>
            <a:r>
              <a:rPr lang="en-US" sz="2800" dirty="0"/>
              <a:t>Conclusions</a:t>
            </a:r>
          </a:p>
          <a:p>
            <a:pPr marL="342900" indent="-228600">
              <a:lnSpc>
                <a:spcPct val="90000"/>
              </a:lnSpc>
              <a:spcAft>
                <a:spcPts val="600"/>
              </a:spcAft>
              <a:buFont typeface="Arial" panose="020B0604020202020204" pitchFamily="34" charset="0"/>
              <a:buChar char="•"/>
            </a:pPr>
            <a:r>
              <a:rPr lang="en-US" sz="2800" dirty="0"/>
              <a:t>Future Work</a:t>
            </a:r>
          </a:p>
          <a:p>
            <a:pPr marL="342900" indent="-228600">
              <a:lnSpc>
                <a:spcPct val="90000"/>
              </a:lnSpc>
              <a:spcAft>
                <a:spcPts val="600"/>
              </a:spcAft>
              <a:buFont typeface="Arial" panose="020B0604020202020204" pitchFamily="34" charset="0"/>
              <a:buChar char="•"/>
            </a:pPr>
            <a:r>
              <a:rPr lang="en-US" sz="2800" dirty="0"/>
              <a:t>Web Application Demonstration</a:t>
            </a:r>
          </a:p>
        </p:txBody>
      </p:sp>
    </p:spTree>
    <p:extLst>
      <p:ext uri="{BB962C8B-B14F-4D97-AF65-F5344CB8AC3E}">
        <p14:creationId xmlns:p14="http://schemas.microsoft.com/office/powerpoint/2010/main" val="359846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4B8228-82A2-1A82-B8AA-1D1174C72FE7}"/>
              </a:ext>
            </a:extLst>
          </p:cNvPr>
          <p:cNvSpPr>
            <a:spLocks noGrp="1"/>
          </p:cNvSpPr>
          <p:nvPr>
            <p:ph type="title"/>
          </p:nvPr>
        </p:nvSpPr>
        <p:spPr>
          <a:xfrm>
            <a:off x="1518342" y="-15040"/>
            <a:ext cx="8242626" cy="972234"/>
          </a:xfrm>
        </p:spPr>
        <p:txBody>
          <a:bodyPr anchor="t">
            <a:normAutofit/>
          </a:bodyPr>
          <a:lstStyle/>
          <a:p>
            <a:pPr algn="ctr"/>
            <a:r>
              <a:rPr lang="en-US" sz="4400" b="1" dirty="0"/>
              <a:t>Web Application Demonstration</a:t>
            </a:r>
            <a:endParaRPr lang="en-US" sz="43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News">
            <a:hlinkClick r:id="" action="ppaction://media"/>
            <a:extLst>
              <a:ext uri="{FF2B5EF4-FFF2-40B4-BE49-F238E27FC236}">
                <a16:creationId xmlns:a16="http://schemas.microsoft.com/office/drawing/2014/main" id="{A2173181-6E60-8F9F-3D80-0BAAD6F6F3F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068" y="661182"/>
            <a:ext cx="12191999" cy="6196818"/>
          </a:xfrm>
        </p:spPr>
      </p:pic>
    </p:spTree>
    <p:extLst>
      <p:ext uri="{BB962C8B-B14F-4D97-AF65-F5344CB8AC3E}">
        <p14:creationId xmlns:p14="http://schemas.microsoft.com/office/powerpoint/2010/main" val="205826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989C49EE-B58A-0D1B-1178-CE5444DC3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5C83EDB1-C85F-1DD9-4E2E-418524FCD213}"/>
              </a:ext>
            </a:extLst>
          </p:cNvPr>
          <p:cNvSpPr txBox="1"/>
          <p:nvPr/>
        </p:nvSpPr>
        <p:spPr>
          <a:xfrm>
            <a:off x="6649917" y="872082"/>
            <a:ext cx="4238478" cy="1569660"/>
          </a:xfrm>
          <a:prstGeom prst="rect">
            <a:avLst/>
          </a:prstGeom>
          <a:noFill/>
        </p:spPr>
        <p:txBody>
          <a:bodyPr wrap="square">
            <a:spAutoFit/>
          </a:bodyPr>
          <a:lstStyle/>
          <a:p>
            <a:r>
              <a:rPr lang="en-US" sz="4800" b="1" dirty="0"/>
              <a:t>Data’s all, folks!</a:t>
            </a:r>
            <a:br>
              <a:rPr lang="en-US" sz="4800" b="1" dirty="0"/>
            </a:br>
            <a:r>
              <a:rPr lang="en-US" sz="4800" b="1" dirty="0"/>
              <a:t>    Thank You!</a:t>
            </a:r>
            <a:endParaRPr lang="en-US" sz="4800" dirty="0"/>
          </a:p>
        </p:txBody>
      </p:sp>
    </p:spTree>
    <p:extLst>
      <p:ext uri="{BB962C8B-B14F-4D97-AF65-F5344CB8AC3E}">
        <p14:creationId xmlns:p14="http://schemas.microsoft.com/office/powerpoint/2010/main" val="578634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67173-3090-B06D-F45A-09F7F36E95B9}"/>
              </a:ext>
            </a:extLst>
          </p:cNvPr>
          <p:cNvSpPr>
            <a:spLocks noGrp="1"/>
          </p:cNvSpPr>
          <p:nvPr>
            <p:ph type="ctrTitle"/>
          </p:nvPr>
        </p:nvSpPr>
        <p:spPr>
          <a:xfrm>
            <a:off x="2101595" y="0"/>
            <a:ext cx="7985760" cy="960241"/>
          </a:xfrm>
          <a:noFill/>
        </p:spPr>
        <p:txBody>
          <a:bodyPr>
            <a:normAutofit/>
          </a:bodyPr>
          <a:lstStyle/>
          <a:p>
            <a:pPr algn="l"/>
            <a:r>
              <a:rPr lang="en-US" sz="5200" b="1" dirty="0"/>
              <a:t>Motivation behind this study</a:t>
            </a:r>
          </a:p>
        </p:txBody>
      </p:sp>
      <p:sp>
        <p:nvSpPr>
          <p:cNvPr id="4" name="AutoShape 2">
            <a:extLst>
              <a:ext uri="{FF2B5EF4-FFF2-40B4-BE49-F238E27FC236}">
                <a16:creationId xmlns:a16="http://schemas.microsoft.com/office/drawing/2014/main" id="{D525824B-E746-9822-62E9-128E5C2BBC4E}"/>
              </a:ext>
            </a:extLst>
          </p:cNvPr>
          <p:cNvSpPr>
            <a:spLocks noChangeAspect="1" noChangeArrowheads="1"/>
          </p:cNvSpPr>
          <p:nvPr/>
        </p:nvSpPr>
        <p:spPr bwMode="auto">
          <a:xfrm>
            <a:off x="5943600" y="-431800"/>
            <a:ext cx="4013200" cy="401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Diagram&#10;&#10;Description automatically generated">
            <a:extLst>
              <a:ext uri="{FF2B5EF4-FFF2-40B4-BE49-F238E27FC236}">
                <a16:creationId xmlns:a16="http://schemas.microsoft.com/office/drawing/2014/main" id="{85210F99-D7A1-816D-3979-ADD54CB1CFBF}"/>
              </a:ext>
            </a:extLst>
          </p:cNvPr>
          <p:cNvPicPr>
            <a:picLocks noChangeAspect="1"/>
          </p:cNvPicPr>
          <p:nvPr/>
        </p:nvPicPr>
        <p:blipFill rotWithShape="1">
          <a:blip r:embed="rId2">
            <a:extLst>
              <a:ext uri="{28A0092B-C50C-407E-A947-70E740481C1C}">
                <a14:useLocalDpi xmlns:a14="http://schemas.microsoft.com/office/drawing/2010/main" val="0"/>
              </a:ext>
            </a:extLst>
          </a:blip>
          <a:srcRect b="10879"/>
          <a:stretch/>
        </p:blipFill>
        <p:spPr>
          <a:xfrm>
            <a:off x="196948" y="921946"/>
            <a:ext cx="11802794" cy="5936054"/>
          </a:xfrm>
          <a:prstGeom prst="rect">
            <a:avLst/>
          </a:prstGeom>
        </p:spPr>
      </p:pic>
    </p:spTree>
    <p:extLst>
      <p:ext uri="{BB962C8B-B14F-4D97-AF65-F5344CB8AC3E}">
        <p14:creationId xmlns:p14="http://schemas.microsoft.com/office/powerpoint/2010/main" val="861378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Here’s How Fake News Works (and How the Internet Can Stop It) _ WIRED (1)">
            <a:hlinkClick r:id="" action="ppaction://media"/>
            <a:extLst>
              <a:ext uri="{FF2B5EF4-FFF2-40B4-BE49-F238E27FC236}">
                <a16:creationId xmlns:a16="http://schemas.microsoft.com/office/drawing/2014/main" id="{FE5280B8-9AEB-6B4F-1B65-DD9412731E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137" cy="6857921"/>
          </a:xfrm>
        </p:spPr>
      </p:pic>
    </p:spTree>
    <p:extLst>
      <p:ext uri="{BB962C8B-B14F-4D97-AF65-F5344CB8AC3E}">
        <p14:creationId xmlns:p14="http://schemas.microsoft.com/office/powerpoint/2010/main" val="358628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71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100000">
                <p:cTn id="12"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C88050-6F94-26FB-4219-78A50B1170E5}"/>
              </a:ext>
            </a:extLst>
          </p:cNvPr>
          <p:cNvSpPr>
            <a:spLocks noGrp="1"/>
          </p:cNvSpPr>
          <p:nvPr>
            <p:ph type="title"/>
          </p:nvPr>
        </p:nvSpPr>
        <p:spPr>
          <a:xfrm>
            <a:off x="1245289" y="288485"/>
            <a:ext cx="8889312" cy="912689"/>
          </a:xfrm>
        </p:spPr>
        <p:txBody>
          <a:bodyPr anchor="t">
            <a:normAutofit/>
          </a:bodyPr>
          <a:lstStyle/>
          <a:p>
            <a:pPr algn="ctr"/>
            <a:r>
              <a:rPr lang="en-US" sz="4800" b="1" kern="1200" dirty="0">
                <a:solidFill>
                  <a:schemeClr val="tx1"/>
                </a:solidFill>
                <a:latin typeface="+mj-lt"/>
                <a:ea typeface="+mj-ea"/>
                <a:cs typeface="+mj-cs"/>
              </a:rPr>
              <a:t>Problem </a:t>
            </a:r>
            <a:r>
              <a:rPr lang="en-US" sz="4800" b="1" dirty="0"/>
              <a:t>Identification</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50CA8A5-DEF2-BE39-89F3-45A64626E815}"/>
              </a:ext>
            </a:extLst>
          </p:cNvPr>
          <p:cNvSpPr>
            <a:spLocks noGrp="1"/>
          </p:cNvSpPr>
          <p:nvPr>
            <p:ph idx="1"/>
          </p:nvPr>
        </p:nvSpPr>
        <p:spPr>
          <a:xfrm>
            <a:off x="0" y="1201174"/>
            <a:ext cx="12192000" cy="5656826"/>
          </a:xfrm>
        </p:spPr>
        <p:txBody>
          <a:bodyPr>
            <a:normAutofit/>
          </a:bodyPr>
          <a:lstStyle/>
          <a:p>
            <a:pPr marL="342900" indent="-228600" algn="just" defTabSz="914400">
              <a:lnSpc>
                <a:spcPct val="90000"/>
              </a:lnSpc>
              <a:spcAft>
                <a:spcPts val="600"/>
              </a:spcAft>
              <a:buFont typeface="Arial" panose="020B0604020202020204" pitchFamily="34" charset="0"/>
              <a:buChar char="•"/>
            </a:pPr>
            <a:r>
              <a:rPr lang="en-US" sz="3600" dirty="0"/>
              <a:t>There are growing problems in the domain of recognizing the difference between fake and authentic news on a variety of mediums.</a:t>
            </a:r>
          </a:p>
          <a:p>
            <a:pPr marL="342900" indent="-228600" algn="just" defTabSz="914400">
              <a:lnSpc>
                <a:spcPct val="90000"/>
              </a:lnSpc>
              <a:spcAft>
                <a:spcPts val="600"/>
              </a:spcAft>
              <a:buFont typeface="Arial" panose="020B0604020202020204" pitchFamily="34" charset="0"/>
              <a:buChar char="•"/>
            </a:pPr>
            <a:r>
              <a:rPr lang="en-US" sz="3600" dirty="0"/>
              <a:t> As we know the spread of fake news over social media is very high and almost all generations are highly active on these platform.</a:t>
            </a:r>
          </a:p>
          <a:p>
            <a:pPr marL="342900" indent="-228600" algn="just" defTabSz="914400">
              <a:lnSpc>
                <a:spcPct val="90000"/>
              </a:lnSpc>
              <a:spcAft>
                <a:spcPts val="600"/>
              </a:spcAft>
              <a:buFont typeface="Arial" panose="020B0604020202020204" pitchFamily="34" charset="0"/>
              <a:buChar char="•"/>
            </a:pPr>
            <a:r>
              <a:rPr lang="en-US" sz="3600" dirty="0"/>
              <a:t>There is a serious impact that affects a person’s personal &amp; professional life entirely, all because of some fake news articles.</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65564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C88050-6F94-26FB-4219-78A50B1170E5}"/>
              </a:ext>
            </a:extLst>
          </p:cNvPr>
          <p:cNvSpPr>
            <a:spLocks noGrp="1"/>
          </p:cNvSpPr>
          <p:nvPr>
            <p:ph type="title"/>
          </p:nvPr>
        </p:nvSpPr>
        <p:spPr>
          <a:xfrm>
            <a:off x="1245289" y="288485"/>
            <a:ext cx="8889312" cy="912689"/>
          </a:xfrm>
        </p:spPr>
        <p:txBody>
          <a:bodyPr anchor="t">
            <a:normAutofit/>
          </a:bodyPr>
          <a:lstStyle/>
          <a:p>
            <a:pPr algn="ctr"/>
            <a:r>
              <a:rPr lang="en-US" sz="4800" b="1"/>
              <a:t>Research</a:t>
            </a:r>
            <a:r>
              <a:rPr lang="en-US" sz="4800"/>
              <a:t> </a:t>
            </a:r>
            <a:r>
              <a:rPr lang="en-US" sz="4800" b="1"/>
              <a:t>Objectives</a:t>
            </a:r>
            <a:endParaRPr lang="en-US" sz="4800" b="1" dirty="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50CA8A5-DEF2-BE39-89F3-45A64626E815}"/>
              </a:ext>
            </a:extLst>
          </p:cNvPr>
          <p:cNvSpPr>
            <a:spLocks noGrp="1"/>
          </p:cNvSpPr>
          <p:nvPr>
            <p:ph idx="1"/>
          </p:nvPr>
        </p:nvSpPr>
        <p:spPr>
          <a:xfrm>
            <a:off x="0" y="1705112"/>
            <a:ext cx="12192000" cy="5152888"/>
          </a:xfrm>
        </p:spPr>
        <p:txBody>
          <a:bodyPr>
            <a:normAutofit/>
          </a:bodyPr>
          <a:lstStyle/>
          <a:p>
            <a:pPr indent="-228600" defTabSz="914400">
              <a:spcAft>
                <a:spcPts val="600"/>
              </a:spcAft>
              <a:buFont typeface="Arial" panose="020B0604020202020204" pitchFamily="34" charset="0"/>
              <a:buChar char="•"/>
            </a:pPr>
            <a:r>
              <a:rPr lang="en-US" sz="3600" dirty="0"/>
              <a:t>The major issue identified for the chosen project is to develop a trained model that can identify which news articles are fake or vice versa.</a:t>
            </a:r>
          </a:p>
          <a:p>
            <a:pPr indent="-228600" defTabSz="914400">
              <a:spcAft>
                <a:spcPts val="600"/>
              </a:spcAft>
              <a:buFont typeface="Arial" panose="020B0604020202020204" pitchFamily="34" charset="0"/>
              <a:buChar char="•"/>
            </a:pPr>
            <a:endParaRPr lang="en-US" sz="3600" dirty="0"/>
          </a:p>
          <a:p>
            <a:pPr indent="-228600" defTabSz="914400">
              <a:spcAft>
                <a:spcPts val="600"/>
              </a:spcAft>
              <a:buFont typeface="Arial" panose="020B0604020202020204" pitchFamily="34" charset="0"/>
              <a:buChar char="•"/>
            </a:pPr>
            <a:r>
              <a:rPr lang="en-US" sz="3600" dirty="0"/>
              <a:t>Due to fake news the common people always suffer either in  riots, motivated political rallies, violence or many more disasters. There are little resources where an individual can verify the news. </a:t>
            </a: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98178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15C7A39F-E37F-46AF-CBC8-511E2F554DDA}"/>
              </a:ext>
            </a:extLst>
          </p:cNvPr>
          <p:cNvPicPr>
            <a:picLocks noChangeAspect="1"/>
          </p:cNvPicPr>
          <p:nvPr/>
        </p:nvPicPr>
        <p:blipFill rotWithShape="1">
          <a:blip r:embed="rId2">
            <a:extLst>
              <a:ext uri="{28A0092B-C50C-407E-A947-70E740481C1C}">
                <a14:useLocalDpi xmlns:a14="http://schemas.microsoft.com/office/drawing/2010/main" val="0"/>
              </a:ext>
            </a:extLst>
          </a:blip>
          <a:srcRect l="6856" r="8545"/>
          <a:stretch/>
        </p:blipFill>
        <p:spPr>
          <a:xfrm>
            <a:off x="2522356" y="10"/>
            <a:ext cx="9669642" cy="6857990"/>
          </a:xfrm>
          <a:prstGeom prst="rect">
            <a:avLst/>
          </a:prstGeom>
        </p:spPr>
      </p:pic>
      <p:sp>
        <p:nvSpPr>
          <p:cNvPr id="36" name="Rectangle 3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C88050-6F94-26FB-4219-78A50B1170E5}"/>
              </a:ext>
            </a:extLst>
          </p:cNvPr>
          <p:cNvSpPr>
            <a:spLocks noGrp="1"/>
          </p:cNvSpPr>
          <p:nvPr>
            <p:ph type="title"/>
          </p:nvPr>
        </p:nvSpPr>
        <p:spPr>
          <a:xfrm>
            <a:off x="-9833" y="0"/>
            <a:ext cx="4660389" cy="1388039"/>
          </a:xfrm>
        </p:spPr>
        <p:txBody>
          <a:bodyPr>
            <a:normAutofit/>
          </a:bodyPr>
          <a:lstStyle/>
          <a:p>
            <a:pPr algn="ctr"/>
            <a:r>
              <a:rPr lang="en-US" sz="4000" b="1" dirty="0"/>
              <a:t>Data Insights</a:t>
            </a:r>
          </a:p>
        </p:txBody>
      </p:sp>
      <p:sp>
        <p:nvSpPr>
          <p:cNvPr id="3" name="Content Placeholder 2">
            <a:extLst>
              <a:ext uri="{FF2B5EF4-FFF2-40B4-BE49-F238E27FC236}">
                <a16:creationId xmlns:a16="http://schemas.microsoft.com/office/drawing/2014/main" id="{350CA8A5-DEF2-BE39-89F3-45A64626E815}"/>
              </a:ext>
            </a:extLst>
          </p:cNvPr>
          <p:cNvSpPr>
            <a:spLocks noGrp="1"/>
          </p:cNvSpPr>
          <p:nvPr>
            <p:ph idx="1"/>
          </p:nvPr>
        </p:nvSpPr>
        <p:spPr>
          <a:xfrm>
            <a:off x="106680" y="1322852"/>
            <a:ext cx="4660389" cy="5338835"/>
          </a:xfrm>
        </p:spPr>
        <p:txBody>
          <a:bodyPr>
            <a:normAutofit fontScale="92500"/>
          </a:bodyPr>
          <a:lstStyle/>
          <a:p>
            <a:pPr indent="-228600" defTabSz="914400">
              <a:spcAft>
                <a:spcPts val="600"/>
              </a:spcAft>
              <a:buFont typeface="Arial" panose="020B0604020202020204" pitchFamily="34" charset="0"/>
              <a:buChar char="•"/>
            </a:pPr>
            <a:r>
              <a:rPr lang="en-US" sz="3200" dirty="0"/>
              <a:t>There are multiple datasets that were imported: </a:t>
            </a:r>
          </a:p>
          <a:p>
            <a:pPr lvl="1">
              <a:spcAft>
                <a:spcPts val="600"/>
              </a:spcAft>
            </a:pPr>
            <a:r>
              <a:rPr lang="en-US" sz="3200" dirty="0"/>
              <a:t>Kaggle Dataset</a:t>
            </a:r>
          </a:p>
          <a:p>
            <a:pPr lvl="1">
              <a:spcAft>
                <a:spcPts val="600"/>
              </a:spcAft>
            </a:pPr>
            <a:r>
              <a:rPr lang="en-US" sz="3200" dirty="0"/>
              <a:t>ISOT Fake news Dataset</a:t>
            </a:r>
          </a:p>
          <a:p>
            <a:pPr lvl="1">
              <a:spcAft>
                <a:spcPts val="600"/>
              </a:spcAft>
            </a:pPr>
            <a:endParaRPr lang="en-US" sz="3200" dirty="0"/>
          </a:p>
          <a:p>
            <a:pPr>
              <a:spcAft>
                <a:spcPts val="600"/>
              </a:spcAft>
            </a:pPr>
            <a:r>
              <a:rPr lang="en-US" sz="3200" dirty="0"/>
              <a:t>Both datasets consists of majorly World News, World politics, Government, North American News and other genre of news.</a:t>
            </a:r>
          </a:p>
        </p:txBody>
      </p:sp>
    </p:spTree>
    <p:extLst>
      <p:ext uri="{BB962C8B-B14F-4D97-AF65-F5344CB8AC3E}">
        <p14:creationId xmlns:p14="http://schemas.microsoft.com/office/powerpoint/2010/main" val="3011416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ext&#10;&#10;Description automatically generated">
            <a:extLst>
              <a:ext uri="{FF2B5EF4-FFF2-40B4-BE49-F238E27FC236}">
                <a16:creationId xmlns:a16="http://schemas.microsoft.com/office/drawing/2014/main" id="{E8AB49F9-2851-3E4B-4FB1-227A7358C30E}"/>
              </a:ext>
            </a:extLst>
          </p:cNvPr>
          <p:cNvPicPr>
            <a:picLocks noChangeAspect="1"/>
          </p:cNvPicPr>
          <p:nvPr/>
        </p:nvPicPr>
        <p:blipFill rotWithShape="1">
          <a:blip r:embed="rId3">
            <a:extLst>
              <a:ext uri="{28A0092B-C50C-407E-A947-70E740481C1C}">
                <a14:useLocalDpi xmlns:a14="http://schemas.microsoft.com/office/drawing/2010/main" val="0"/>
              </a:ext>
            </a:extLst>
          </a:blip>
          <a:srcRect r="6237"/>
          <a:stretch/>
        </p:blipFill>
        <p:spPr>
          <a:xfrm>
            <a:off x="1" y="10"/>
            <a:ext cx="9669642" cy="6857990"/>
          </a:xfrm>
          <a:prstGeom prst="rect">
            <a:avLst/>
          </a:prstGeom>
        </p:spPr>
      </p:pic>
      <p:sp>
        <p:nvSpPr>
          <p:cNvPr id="53" name="Rectangle 5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45CDC07-491E-A8D8-A7D0-F41A29A89C9F}"/>
              </a:ext>
            </a:extLst>
          </p:cNvPr>
          <p:cNvSpPr txBox="1"/>
          <p:nvPr/>
        </p:nvSpPr>
        <p:spPr>
          <a:xfrm>
            <a:off x="6499274" y="0"/>
            <a:ext cx="5514535" cy="130829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Assessment of Data</a:t>
            </a:r>
          </a:p>
        </p:txBody>
      </p:sp>
      <p:sp>
        <p:nvSpPr>
          <p:cNvPr id="3" name="Content Placeholder 2">
            <a:extLst>
              <a:ext uri="{FF2B5EF4-FFF2-40B4-BE49-F238E27FC236}">
                <a16:creationId xmlns:a16="http://schemas.microsoft.com/office/drawing/2014/main" id="{350CA8A5-DEF2-BE39-89F3-45A64626E815}"/>
              </a:ext>
            </a:extLst>
          </p:cNvPr>
          <p:cNvSpPr>
            <a:spLocks noGrp="1"/>
          </p:cNvSpPr>
          <p:nvPr>
            <p:ph idx="1"/>
          </p:nvPr>
        </p:nvSpPr>
        <p:spPr>
          <a:xfrm>
            <a:off x="6499274" y="1308296"/>
            <a:ext cx="5689677" cy="5549694"/>
          </a:xfrm>
        </p:spPr>
        <p:txBody>
          <a:bodyPr vert="horz" lIns="91440" tIns="45720" rIns="91440" bIns="45720" rtlCol="0">
            <a:normAutofit/>
          </a:bodyPr>
          <a:lstStyle/>
          <a:p>
            <a:pPr>
              <a:spcAft>
                <a:spcPts val="600"/>
              </a:spcAft>
            </a:pPr>
            <a:r>
              <a:rPr lang="en-US" sz="2400" dirty="0"/>
              <a:t>Kaggle’s Dataset : 20800 rows &amp; 5 columns</a:t>
            </a:r>
          </a:p>
          <a:p>
            <a:pPr>
              <a:spcAft>
                <a:spcPts val="600"/>
              </a:spcAft>
            </a:pPr>
            <a:r>
              <a:rPr lang="en-US" sz="2400" dirty="0"/>
              <a:t>ISOT Fake news:  44898 rows &amp; 4 columns</a:t>
            </a:r>
          </a:p>
          <a:p>
            <a:pPr>
              <a:spcAft>
                <a:spcPts val="600"/>
              </a:spcAft>
            </a:pPr>
            <a:r>
              <a:rPr lang="en-US" sz="2400" i="1" dirty="0"/>
              <a:t>The final combined &amp; trained data: final_merged_dataframe_kaggle_fakeNews.csv</a:t>
            </a:r>
          </a:p>
          <a:p>
            <a:pPr marL="0">
              <a:spcAft>
                <a:spcPts val="600"/>
              </a:spcAft>
            </a:pPr>
            <a:endParaRPr lang="en-US" sz="2400" dirty="0"/>
          </a:p>
          <a:p>
            <a:pPr marL="0">
              <a:spcAft>
                <a:spcPts val="600"/>
              </a:spcAft>
            </a:pPr>
            <a:r>
              <a:rPr lang="en-US" sz="2400" dirty="0"/>
              <a:t>    Total Raw Variables in Dataset’s: </a:t>
            </a:r>
          </a:p>
          <a:p>
            <a:pPr lvl="2">
              <a:spcAft>
                <a:spcPts val="600"/>
              </a:spcAft>
            </a:pPr>
            <a:r>
              <a:rPr lang="en-US" sz="2400" dirty="0"/>
              <a:t>10413 Fake Articles (Kaggle Data)    </a:t>
            </a:r>
          </a:p>
          <a:p>
            <a:pPr lvl="2">
              <a:spcAft>
                <a:spcPts val="600"/>
              </a:spcAft>
            </a:pPr>
            <a:r>
              <a:rPr lang="en-US" sz="2400" dirty="0"/>
              <a:t>10397 Real Articles (Kaggle Data)</a:t>
            </a:r>
          </a:p>
          <a:p>
            <a:pPr lvl="2">
              <a:spcAft>
                <a:spcPts val="600"/>
              </a:spcAft>
            </a:pPr>
            <a:r>
              <a:rPr lang="en-US" sz="2400" dirty="0"/>
              <a:t>23481 Fake Articles (ISOT Dataset)</a:t>
            </a:r>
          </a:p>
          <a:p>
            <a:pPr lvl="2">
              <a:spcAft>
                <a:spcPts val="600"/>
              </a:spcAft>
            </a:pPr>
            <a:r>
              <a:rPr lang="en-US" sz="2400" dirty="0"/>
              <a:t>21417 Real Articles (ISOT Dataset)</a:t>
            </a:r>
          </a:p>
          <a:p>
            <a:pPr lvl="2">
              <a:spcAft>
                <a:spcPts val="600"/>
              </a:spcAft>
            </a:pPr>
            <a:endParaRPr lang="en-US" sz="2400" dirty="0"/>
          </a:p>
          <a:p>
            <a:pPr marL="914400" lvl="2">
              <a:spcAft>
                <a:spcPts val="600"/>
              </a:spcAft>
            </a:pPr>
            <a:endParaRPr lang="en-US" sz="2400" dirty="0"/>
          </a:p>
          <a:p>
            <a:pPr marL="0">
              <a:spcAft>
                <a:spcPts val="600"/>
              </a:spcAft>
            </a:pPr>
            <a:endParaRPr lang="en-US" sz="2400" dirty="0"/>
          </a:p>
        </p:txBody>
      </p:sp>
    </p:spTree>
    <p:extLst>
      <p:ext uri="{BB962C8B-B14F-4D97-AF65-F5344CB8AC3E}">
        <p14:creationId xmlns:p14="http://schemas.microsoft.com/office/powerpoint/2010/main" val="3548351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4B8228-82A2-1A82-B8AA-1D1174C72FE7}"/>
              </a:ext>
            </a:extLst>
          </p:cNvPr>
          <p:cNvSpPr>
            <a:spLocks noGrp="1"/>
          </p:cNvSpPr>
          <p:nvPr>
            <p:ph type="title"/>
          </p:nvPr>
        </p:nvSpPr>
        <p:spPr>
          <a:xfrm>
            <a:off x="1518342" y="158988"/>
            <a:ext cx="8242626" cy="972234"/>
          </a:xfrm>
        </p:spPr>
        <p:txBody>
          <a:bodyPr anchor="t">
            <a:normAutofit/>
          </a:bodyPr>
          <a:lstStyle/>
          <a:p>
            <a:pPr algn="ctr"/>
            <a:r>
              <a:rPr lang="en-US" sz="4800" b="1" dirty="0"/>
              <a:t>Assessment of Data</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7317F2E-4036-EF3F-6C57-2DFA256BDEE8}"/>
              </a:ext>
            </a:extLst>
          </p:cNvPr>
          <p:cNvSpPr>
            <a:spLocks noGrp="1"/>
          </p:cNvSpPr>
          <p:nvPr>
            <p:ph idx="1"/>
          </p:nvPr>
        </p:nvSpPr>
        <p:spPr>
          <a:xfrm>
            <a:off x="33732" y="952500"/>
            <a:ext cx="12076476" cy="5465117"/>
          </a:xfrm>
        </p:spPr>
        <p:txBody>
          <a:bodyPr>
            <a:normAutofit fontScale="92500" lnSpcReduction="10000"/>
          </a:bodyPr>
          <a:lstStyle/>
          <a:p>
            <a:pPr marL="0" indent="0" algn="just">
              <a:lnSpc>
                <a:spcPct val="80000"/>
              </a:lnSpc>
              <a:buFont typeface="Arial" panose="020B0604020202020204" pitchFamily="34" charset="0"/>
              <a:buNone/>
            </a:pPr>
            <a:r>
              <a:rPr lang="en-US" dirty="0"/>
              <a:t>The Trained &amp; Prepared attributes in this dataset:    </a:t>
            </a:r>
          </a:p>
          <a:p>
            <a:pPr algn="just">
              <a:lnSpc>
                <a:spcPct val="80000"/>
              </a:lnSpc>
            </a:pPr>
            <a:endParaRPr lang="en-US" dirty="0"/>
          </a:p>
          <a:p>
            <a:pPr marL="0" indent="0" algn="just">
              <a:lnSpc>
                <a:spcPct val="80000"/>
              </a:lnSpc>
              <a:buFont typeface="Arial" panose="020B0604020202020204" pitchFamily="34" charset="0"/>
              <a:buNone/>
            </a:pPr>
            <a:r>
              <a:rPr lang="en-US" dirty="0"/>
              <a:t>   1. Id:  unique id for a news article</a:t>
            </a:r>
          </a:p>
          <a:p>
            <a:pPr marL="0" indent="0" algn="just">
              <a:lnSpc>
                <a:spcPct val="80000"/>
              </a:lnSpc>
              <a:buFont typeface="Arial" panose="020B0604020202020204" pitchFamily="34" charset="0"/>
              <a:buNone/>
            </a:pPr>
            <a:endParaRPr lang="en-US" dirty="0"/>
          </a:p>
          <a:p>
            <a:pPr marL="0" indent="0" algn="just">
              <a:lnSpc>
                <a:spcPct val="80000"/>
              </a:lnSpc>
              <a:buFont typeface="Arial" panose="020B0604020202020204" pitchFamily="34" charset="0"/>
              <a:buNone/>
            </a:pPr>
            <a:r>
              <a:rPr lang="en-US" dirty="0"/>
              <a:t>   2. Title: the title of a news article</a:t>
            </a:r>
          </a:p>
          <a:p>
            <a:pPr algn="just">
              <a:lnSpc>
                <a:spcPct val="80000"/>
              </a:lnSpc>
            </a:pPr>
            <a:endParaRPr lang="en-US" dirty="0"/>
          </a:p>
          <a:p>
            <a:pPr marL="0" indent="0" algn="just">
              <a:lnSpc>
                <a:spcPct val="80000"/>
              </a:lnSpc>
              <a:buFont typeface="Arial" panose="020B0604020202020204" pitchFamily="34" charset="0"/>
              <a:buNone/>
            </a:pPr>
            <a:r>
              <a:rPr lang="en-US" dirty="0"/>
              <a:t>   3. Text: the text of the actual news article</a:t>
            </a:r>
          </a:p>
          <a:p>
            <a:pPr algn="just">
              <a:lnSpc>
                <a:spcPct val="80000"/>
              </a:lnSpc>
            </a:pPr>
            <a:endParaRPr lang="en-US" dirty="0"/>
          </a:p>
          <a:p>
            <a:pPr marL="0" indent="0" algn="just">
              <a:lnSpc>
                <a:spcPct val="80000"/>
              </a:lnSpc>
              <a:buNone/>
            </a:pPr>
            <a:r>
              <a:rPr lang="en-US" dirty="0"/>
              <a:t>   4. Label: a label that marks the article as potentially unreliable and reliable</a:t>
            </a:r>
          </a:p>
          <a:p>
            <a:pPr marL="0" indent="0" algn="just">
              <a:lnSpc>
                <a:spcPct val="80000"/>
              </a:lnSpc>
              <a:buFont typeface="Arial" panose="020B0604020202020204" pitchFamily="34" charset="0"/>
              <a:buNone/>
            </a:pPr>
            <a:endParaRPr lang="en-US" dirty="0"/>
          </a:p>
          <a:p>
            <a:pPr marL="0" indent="0" algn="just">
              <a:lnSpc>
                <a:spcPct val="80000"/>
              </a:lnSpc>
              <a:buFont typeface="Arial" panose="020B0604020202020204" pitchFamily="34" charset="0"/>
              <a:buNone/>
            </a:pPr>
            <a:r>
              <a:rPr lang="en-US" dirty="0"/>
              <a:t>   5. Datatype: Identification of dataset over Kaggle and ISOT Dataset</a:t>
            </a:r>
          </a:p>
          <a:p>
            <a:pPr marL="0" indent="0" algn="just">
              <a:lnSpc>
                <a:spcPct val="80000"/>
              </a:lnSpc>
              <a:buFont typeface="Arial" panose="020B0604020202020204" pitchFamily="34" charset="0"/>
              <a:buNone/>
            </a:pPr>
            <a:endParaRPr lang="en-US" dirty="0"/>
          </a:p>
          <a:p>
            <a:pPr marL="0" indent="0" algn="just">
              <a:lnSpc>
                <a:spcPct val="80000"/>
              </a:lnSpc>
              <a:buFont typeface="Arial" panose="020B0604020202020204" pitchFamily="34" charset="0"/>
              <a:buNone/>
            </a:pPr>
            <a:r>
              <a:rPr lang="en-US" dirty="0"/>
              <a:t>Count: 65659 rows and 5 Columns</a:t>
            </a:r>
          </a:p>
          <a:p>
            <a:pPr marL="0" indent="0">
              <a:spcAft>
                <a:spcPts val="600"/>
              </a:spcAft>
              <a:buNone/>
            </a:pPr>
            <a:endParaRPr lang="en-US" sz="2000" dirty="0"/>
          </a:p>
          <a:p>
            <a:endParaRPr lang="en-US" sz="2000" dirty="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DB21544A-5529-5C0F-75F4-6030C42A0824}"/>
              </a:ext>
            </a:extLst>
          </p:cNvPr>
          <p:cNvSpPr txBox="1"/>
          <p:nvPr/>
        </p:nvSpPr>
        <p:spPr>
          <a:xfrm>
            <a:off x="9272982" y="6453143"/>
            <a:ext cx="6210300" cy="369332"/>
          </a:xfrm>
          <a:prstGeom prst="rect">
            <a:avLst/>
          </a:prstGeom>
          <a:noFill/>
        </p:spPr>
        <p:txBody>
          <a:bodyPr wrap="square">
            <a:spAutoFit/>
          </a:bodyPr>
          <a:lstStyle/>
          <a:p>
            <a:r>
              <a:rPr lang="en-US" sz="1800" dirty="0"/>
              <a:t>Cont. Assessment of data</a:t>
            </a:r>
          </a:p>
        </p:txBody>
      </p:sp>
    </p:spTree>
    <p:extLst>
      <p:ext uri="{BB962C8B-B14F-4D97-AF65-F5344CB8AC3E}">
        <p14:creationId xmlns:p14="http://schemas.microsoft.com/office/powerpoint/2010/main" val="65533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TotalTime>
  <Words>869</Words>
  <Application>Microsoft Office PowerPoint</Application>
  <PresentationFormat>Widescreen</PresentationFormat>
  <Paragraphs>131</Paragraphs>
  <Slides>21</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Table of Content</vt:lpstr>
      <vt:lpstr>Motivation behind this study</vt:lpstr>
      <vt:lpstr>PowerPoint Presentation</vt:lpstr>
      <vt:lpstr>Problem Identification</vt:lpstr>
      <vt:lpstr>Research Objectives</vt:lpstr>
      <vt:lpstr>Data Insights</vt:lpstr>
      <vt:lpstr>PowerPoint Presentation</vt:lpstr>
      <vt:lpstr>Assessment of Data</vt:lpstr>
      <vt:lpstr>Graphical Representation of Data </vt:lpstr>
      <vt:lpstr>Data Preprocessing Method</vt:lpstr>
      <vt:lpstr>Exploratory Data Analysis Visualization  </vt:lpstr>
      <vt:lpstr>Exploratory Data Analysis Visualization  </vt:lpstr>
      <vt:lpstr>Count Vectorization</vt:lpstr>
      <vt:lpstr>Analysis and Method of Modelling</vt:lpstr>
      <vt:lpstr>Analysis and Method of Modelling</vt:lpstr>
      <vt:lpstr>Conclusions </vt:lpstr>
      <vt:lpstr>Future work</vt:lpstr>
      <vt:lpstr>References</vt:lpstr>
      <vt:lpstr>Web Application Demonstration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Manjot Singh Gill</dc:creator>
  <cp:lastModifiedBy>Manjot Singh Gill</cp:lastModifiedBy>
  <cp:revision>43</cp:revision>
  <dcterms:created xsi:type="dcterms:W3CDTF">2022-07-20T00:02:08Z</dcterms:created>
  <dcterms:modified xsi:type="dcterms:W3CDTF">2022-07-28T16:16:58Z</dcterms:modified>
</cp:coreProperties>
</file>